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rts/chart1.xml" ContentType="application/vnd.openxmlformats-officedocument.drawingml.chart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charts/chart2.xml" ContentType="application/vnd.openxmlformats-officedocument.drawingml.chart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9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98" r:id="rId24"/>
    <p:sldId id="278" r:id="rId25"/>
    <p:sldId id="279" r:id="rId26"/>
    <p:sldId id="281" r:id="rId27"/>
    <p:sldId id="282" r:id="rId28"/>
    <p:sldId id="286" r:id="rId29"/>
    <p:sldId id="299" r:id="rId30"/>
    <p:sldId id="283" r:id="rId31"/>
    <p:sldId id="280" r:id="rId32"/>
    <p:sldId id="284" r:id="rId33"/>
    <p:sldId id="285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8BD4F1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90" y="9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0"/>
      <c:rotY val="0"/>
      <c:rAngAx val="0"/>
      <c:perspective val="60"/>
    </c:view3D>
    <c:floor>
      <c:thickness val="0"/>
    </c:floor>
    <c:sideWall>
      <c:thickness val="0"/>
    </c:sideWall>
    <c:backWall>
      <c:thickness val="0"/>
    </c:backWall>
    <c:plotArea>
      <c:layout>
        <c:manualLayout>
          <c:xMode val="edge"/>
          <c:yMode val="edge"/>
          <c:x val="8.3333333333333332E-3"/>
          <c:y val="7.160493827160494E-2"/>
          <c:w val="0.9916666666666667"/>
          <c:h val="0.7595924953825216"/>
        </c:manualLayout>
      </c:layout>
      <c:bar3D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20%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Sheet1!$A$1:$A$5</c:f>
              <c:strCache>
                <c:ptCount val="5"/>
                <c:pt idx="0">
                  <c:v>Northwest Corvallis</c:v>
                </c:pt>
                <c:pt idx="1">
                  <c:v>Northeast Corvallis</c:v>
                </c:pt>
                <c:pt idx="2">
                  <c:v>Central Corvallis</c:v>
                </c:pt>
                <c:pt idx="3">
                  <c:v>Southwest Corvallis</c:v>
                </c:pt>
                <c:pt idx="4">
                  <c:v> South Corvallis</c:v>
                </c:pt>
              </c:strCache>
            </c:strRef>
          </c:cat>
          <c:val>
            <c:numRef>
              <c:f>Sheet1!$B$1:$B$5</c:f>
              <c:numCache>
                <c:formatCode>0%</c:formatCode>
                <c:ptCount val="5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D5-4C3C-ABE7-6A765972B8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43029192"/>
        <c:axId val="243029584"/>
        <c:axId val="0"/>
      </c:bar3DChart>
      <c:catAx>
        <c:axId val="2430291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noFill/>
          </a:ln>
        </c:spPr>
        <c:crossAx val="243029584"/>
        <c:crosses val="autoZero"/>
        <c:auto val="1"/>
        <c:lblAlgn val="ctr"/>
        <c:lblOffset val="100"/>
        <c:noMultiLvlLbl val="0"/>
      </c:catAx>
      <c:valAx>
        <c:axId val="243029584"/>
        <c:scaling>
          <c:orientation val="minMax"/>
          <c:min val="0"/>
        </c:scaling>
        <c:delete val="0"/>
        <c:axPos val="l"/>
        <c:numFmt formatCode="0%" sourceLinked="1"/>
        <c:majorTickMark val="out"/>
        <c:minorTickMark val="none"/>
        <c:tickLblPos val="none"/>
        <c:spPr>
          <a:ln w="6350">
            <a:noFill/>
          </a:ln>
        </c:spPr>
        <c:crossAx val="243029192"/>
        <c:crosses val="autoZero"/>
        <c:crossBetween val="between"/>
      </c:valAx>
    </c:plotArea>
    <c:plotVisOnly val="1"/>
    <c:dispBlanksAs val="span"/>
    <c:showDLblsOverMax val="0"/>
  </c:chart>
  <c:spPr>
    <a:noFill/>
    <a:ln w="6350"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0"/>
      <c:rotY val="0"/>
      <c:rAngAx val="0"/>
      <c:perspective val="60"/>
    </c:view3D>
    <c:floor>
      <c:thickness val="0"/>
    </c:floor>
    <c:sideWall>
      <c:thickness val="0"/>
    </c:sideWall>
    <c:backWall>
      <c:thickness val="0"/>
    </c:backWall>
    <c:plotArea>
      <c:layout>
        <c:manualLayout>
          <c:xMode val="edge"/>
          <c:yMode val="edge"/>
          <c:x val="8.3333333333333332E-3"/>
          <c:y val="7.160493827160494E-2"/>
          <c:w val="0.9916666666666667"/>
          <c:h val="0.7595924953825216"/>
        </c:manualLayout>
      </c:layout>
      <c:bar3D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20%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Sheet1!$A$1:$A$5</c:f>
              <c:strCache>
                <c:ptCount val="5"/>
                <c:pt idx="0">
                  <c:v>Northwest Corvallis</c:v>
                </c:pt>
                <c:pt idx="1">
                  <c:v>Northeast Corvallis</c:v>
                </c:pt>
                <c:pt idx="2">
                  <c:v>Central Corvallis</c:v>
                </c:pt>
                <c:pt idx="3">
                  <c:v>Southwest Corvallis</c:v>
                </c:pt>
                <c:pt idx="4">
                  <c:v> South Corvallis</c:v>
                </c:pt>
              </c:strCache>
            </c:strRef>
          </c:cat>
          <c:val>
            <c:numRef>
              <c:f>Sheet1!$B$1:$B$5</c:f>
              <c:numCache>
                <c:formatCode>0%</c:formatCode>
                <c:ptCount val="5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D5-4C3C-ABE7-6A765972B8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43029192"/>
        <c:axId val="243029584"/>
        <c:axId val="0"/>
      </c:bar3DChart>
      <c:catAx>
        <c:axId val="2430291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350">
            <a:noFill/>
          </a:ln>
        </c:spPr>
        <c:crossAx val="243029584"/>
        <c:crosses val="autoZero"/>
        <c:auto val="1"/>
        <c:lblAlgn val="ctr"/>
        <c:lblOffset val="100"/>
        <c:noMultiLvlLbl val="0"/>
      </c:catAx>
      <c:valAx>
        <c:axId val="243029584"/>
        <c:scaling>
          <c:orientation val="minMax"/>
          <c:min val="0"/>
        </c:scaling>
        <c:delete val="0"/>
        <c:axPos val="l"/>
        <c:numFmt formatCode="0%" sourceLinked="1"/>
        <c:majorTickMark val="out"/>
        <c:minorTickMark val="none"/>
        <c:tickLblPos val="none"/>
        <c:spPr>
          <a:ln w="6350">
            <a:noFill/>
          </a:ln>
        </c:spPr>
        <c:crossAx val="243029192"/>
        <c:crosses val="autoZero"/>
        <c:crossBetween val="between"/>
      </c:valAx>
    </c:plotArea>
    <c:plotVisOnly val="1"/>
    <c:dispBlanksAs val="span"/>
    <c:showDLblsOverMax val="0"/>
  </c:chart>
  <c:spPr>
    <a:noFill/>
    <a:ln w="6350"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804CDB-C831-4EAD-A8BE-17120B639F2D}" type="doc">
      <dgm:prSet loTypeId="urn:microsoft.com/office/officeart/2005/8/layout/pyramid3" loCatId="pyramid" qsTypeId="urn:microsoft.com/office/officeart/2005/8/quickstyle/simple1" qsCatId="simple" csTypeId="urn:microsoft.com/office/officeart/2005/8/colors/colorful1" csCatId="colorful" phldr="1"/>
      <dgm:spPr/>
    </dgm:pt>
    <dgm:pt modelId="{A826EA9E-64D7-44AF-B0B4-4A68256F7F58}">
      <dgm:prSet phldrT="[Text]"/>
      <dgm:spPr/>
      <dgm:t>
        <a:bodyPr/>
        <a:lstStyle/>
        <a:p>
          <a:r>
            <a:rPr lang="en-US" dirty="0" smtClean="0"/>
            <a:t>150 wedding guests</a:t>
          </a:r>
          <a:endParaRPr lang="en-US" dirty="0"/>
        </a:p>
      </dgm:t>
    </dgm:pt>
    <dgm:pt modelId="{44E8933E-C740-4A8E-9B78-AD48767EF17F}" type="parTrans" cxnId="{934B5EFF-31F0-45B2-96D2-BB2380BF0ECE}">
      <dgm:prSet/>
      <dgm:spPr/>
      <dgm:t>
        <a:bodyPr/>
        <a:lstStyle/>
        <a:p>
          <a:endParaRPr lang="en-US"/>
        </a:p>
      </dgm:t>
    </dgm:pt>
    <dgm:pt modelId="{0372F0C8-D169-42CD-96F2-7FA78FA7C13A}" type="sibTrans" cxnId="{934B5EFF-31F0-45B2-96D2-BB2380BF0ECE}">
      <dgm:prSet/>
      <dgm:spPr/>
      <dgm:t>
        <a:bodyPr/>
        <a:lstStyle/>
        <a:p>
          <a:endParaRPr lang="en-US"/>
        </a:p>
      </dgm:t>
    </dgm:pt>
    <dgm:pt modelId="{387F6691-D4A8-4253-8140-2B5350E4DF8D}">
      <dgm:prSet phldrT="[Text]"/>
      <dgm:spPr/>
      <dgm:t>
        <a:bodyPr/>
        <a:lstStyle/>
        <a:p>
          <a:r>
            <a:rPr lang="en-US" dirty="0" smtClean="0"/>
            <a:t>54 guests contacted</a:t>
          </a:r>
          <a:endParaRPr lang="en-US" dirty="0"/>
        </a:p>
      </dgm:t>
    </dgm:pt>
    <dgm:pt modelId="{569BF6CF-FEA4-410E-8FDE-9CF1AA9D5609}" type="parTrans" cxnId="{9896A154-5793-4043-8820-87FBBCD8F2E2}">
      <dgm:prSet/>
      <dgm:spPr/>
      <dgm:t>
        <a:bodyPr/>
        <a:lstStyle/>
        <a:p>
          <a:endParaRPr lang="en-US"/>
        </a:p>
      </dgm:t>
    </dgm:pt>
    <dgm:pt modelId="{C1161ADA-D16A-4B4C-A0F2-281F5B15CC84}" type="sibTrans" cxnId="{9896A154-5793-4043-8820-87FBBCD8F2E2}">
      <dgm:prSet/>
      <dgm:spPr/>
      <dgm:t>
        <a:bodyPr/>
        <a:lstStyle/>
        <a:p>
          <a:endParaRPr lang="en-US"/>
        </a:p>
      </dgm:t>
    </dgm:pt>
    <dgm:pt modelId="{F3D98136-F160-4BB7-B9B9-27711C6EDFC1}">
      <dgm:prSet phldrT="[Text]"/>
      <dgm:spPr/>
      <dgm:t>
        <a:bodyPr/>
        <a:lstStyle/>
        <a:p>
          <a:r>
            <a:rPr lang="en-US" dirty="0" smtClean="0"/>
            <a:t>21 got sick</a:t>
          </a:r>
          <a:endParaRPr lang="en-US" dirty="0"/>
        </a:p>
      </dgm:t>
    </dgm:pt>
    <dgm:pt modelId="{7463B910-935C-43FB-99D3-59CC83238416}" type="parTrans" cxnId="{DE2EBCB3-8917-4803-B1EB-A8AE16BA2C02}">
      <dgm:prSet/>
      <dgm:spPr/>
      <dgm:t>
        <a:bodyPr/>
        <a:lstStyle/>
        <a:p>
          <a:endParaRPr lang="en-US"/>
        </a:p>
      </dgm:t>
    </dgm:pt>
    <dgm:pt modelId="{90E4C622-8112-41D7-A804-A2BB596F2AB4}" type="sibTrans" cxnId="{DE2EBCB3-8917-4803-B1EB-A8AE16BA2C02}">
      <dgm:prSet/>
      <dgm:spPr/>
      <dgm:t>
        <a:bodyPr/>
        <a:lstStyle/>
        <a:p>
          <a:endParaRPr lang="en-US"/>
        </a:p>
      </dgm:t>
    </dgm:pt>
    <dgm:pt modelId="{19E67E9F-FD34-4AC1-AA0F-DB2E9FBB3991}" type="pres">
      <dgm:prSet presAssocID="{9B804CDB-C831-4EAD-A8BE-17120B639F2D}" presName="Name0" presStyleCnt="0">
        <dgm:presLayoutVars>
          <dgm:dir/>
          <dgm:animLvl val="lvl"/>
          <dgm:resizeHandles val="exact"/>
        </dgm:presLayoutVars>
      </dgm:prSet>
      <dgm:spPr/>
    </dgm:pt>
    <dgm:pt modelId="{63114335-71D5-4D90-BC74-0474DEDD7572}" type="pres">
      <dgm:prSet presAssocID="{A826EA9E-64D7-44AF-B0B4-4A68256F7F58}" presName="Name8" presStyleCnt="0"/>
      <dgm:spPr/>
    </dgm:pt>
    <dgm:pt modelId="{9C3DE1F1-D6AA-4042-842A-EB7B1B969E4B}" type="pres">
      <dgm:prSet presAssocID="{A826EA9E-64D7-44AF-B0B4-4A68256F7F58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86EA0-CC4A-4BC2-89D4-98A51AB6FB68}" type="pres">
      <dgm:prSet presAssocID="{A826EA9E-64D7-44AF-B0B4-4A68256F7F5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4C19EE-952D-49DF-A64A-2C58AA80C9F0}" type="pres">
      <dgm:prSet presAssocID="{387F6691-D4A8-4253-8140-2B5350E4DF8D}" presName="Name8" presStyleCnt="0"/>
      <dgm:spPr/>
    </dgm:pt>
    <dgm:pt modelId="{6507FB25-8BED-4033-AD6D-AE47FE1DEAA7}" type="pres">
      <dgm:prSet presAssocID="{387F6691-D4A8-4253-8140-2B5350E4DF8D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BF0FFE-27F0-4616-B323-EB85E62862D3}" type="pres">
      <dgm:prSet presAssocID="{387F6691-D4A8-4253-8140-2B5350E4DF8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A0D2BD-8767-4913-A61F-F18741B1D873}" type="pres">
      <dgm:prSet presAssocID="{F3D98136-F160-4BB7-B9B9-27711C6EDFC1}" presName="Name8" presStyleCnt="0"/>
      <dgm:spPr/>
    </dgm:pt>
    <dgm:pt modelId="{5235BF34-D022-4044-99CB-683C868F77D7}" type="pres">
      <dgm:prSet presAssocID="{F3D98136-F160-4BB7-B9B9-27711C6EDFC1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EFF81D-9059-4A46-8A9B-4DE02A6C7C50}" type="pres">
      <dgm:prSet presAssocID="{F3D98136-F160-4BB7-B9B9-27711C6EDFC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092B41-AFAC-413E-A48D-5A76C86272BF}" type="presOf" srcId="{A826EA9E-64D7-44AF-B0B4-4A68256F7F58}" destId="{9C3DE1F1-D6AA-4042-842A-EB7B1B969E4B}" srcOrd="0" destOrd="0" presId="urn:microsoft.com/office/officeart/2005/8/layout/pyramid3"/>
    <dgm:cxn modelId="{7F362A9E-2B95-4112-8F20-E71BE567174C}" type="presOf" srcId="{387F6691-D4A8-4253-8140-2B5350E4DF8D}" destId="{6507FB25-8BED-4033-AD6D-AE47FE1DEAA7}" srcOrd="0" destOrd="0" presId="urn:microsoft.com/office/officeart/2005/8/layout/pyramid3"/>
    <dgm:cxn modelId="{9896A154-5793-4043-8820-87FBBCD8F2E2}" srcId="{9B804CDB-C831-4EAD-A8BE-17120B639F2D}" destId="{387F6691-D4A8-4253-8140-2B5350E4DF8D}" srcOrd="1" destOrd="0" parTransId="{569BF6CF-FEA4-410E-8FDE-9CF1AA9D5609}" sibTransId="{C1161ADA-D16A-4B4C-A0F2-281F5B15CC84}"/>
    <dgm:cxn modelId="{934B5EFF-31F0-45B2-96D2-BB2380BF0ECE}" srcId="{9B804CDB-C831-4EAD-A8BE-17120B639F2D}" destId="{A826EA9E-64D7-44AF-B0B4-4A68256F7F58}" srcOrd="0" destOrd="0" parTransId="{44E8933E-C740-4A8E-9B78-AD48767EF17F}" sibTransId="{0372F0C8-D169-42CD-96F2-7FA78FA7C13A}"/>
    <dgm:cxn modelId="{DE2EBCB3-8917-4803-B1EB-A8AE16BA2C02}" srcId="{9B804CDB-C831-4EAD-A8BE-17120B639F2D}" destId="{F3D98136-F160-4BB7-B9B9-27711C6EDFC1}" srcOrd="2" destOrd="0" parTransId="{7463B910-935C-43FB-99D3-59CC83238416}" sibTransId="{90E4C622-8112-41D7-A804-A2BB596F2AB4}"/>
    <dgm:cxn modelId="{AEF8CF3D-F5F6-4A43-B5DE-3ECB58524DF3}" type="presOf" srcId="{A826EA9E-64D7-44AF-B0B4-4A68256F7F58}" destId="{73C86EA0-CC4A-4BC2-89D4-98A51AB6FB68}" srcOrd="1" destOrd="0" presId="urn:microsoft.com/office/officeart/2005/8/layout/pyramid3"/>
    <dgm:cxn modelId="{8878B5AF-99F2-429A-846A-97FA4FA1CE30}" type="presOf" srcId="{F3D98136-F160-4BB7-B9B9-27711C6EDFC1}" destId="{5235BF34-D022-4044-99CB-683C868F77D7}" srcOrd="0" destOrd="0" presId="urn:microsoft.com/office/officeart/2005/8/layout/pyramid3"/>
    <dgm:cxn modelId="{884DA134-1928-41E3-947A-3CDDE3C19FB9}" type="presOf" srcId="{F3D98136-F160-4BB7-B9B9-27711C6EDFC1}" destId="{10EFF81D-9059-4A46-8A9B-4DE02A6C7C50}" srcOrd="1" destOrd="0" presId="urn:microsoft.com/office/officeart/2005/8/layout/pyramid3"/>
    <dgm:cxn modelId="{8C4E91B5-0CE0-481F-BCD7-0A52B1780B1C}" type="presOf" srcId="{9B804CDB-C831-4EAD-A8BE-17120B639F2D}" destId="{19E67E9F-FD34-4AC1-AA0F-DB2E9FBB3991}" srcOrd="0" destOrd="0" presId="urn:microsoft.com/office/officeart/2005/8/layout/pyramid3"/>
    <dgm:cxn modelId="{2E6CBC02-8278-4DD2-97B2-BB67FECFCA61}" type="presOf" srcId="{387F6691-D4A8-4253-8140-2B5350E4DF8D}" destId="{45BF0FFE-27F0-4616-B323-EB85E62862D3}" srcOrd="1" destOrd="0" presId="urn:microsoft.com/office/officeart/2005/8/layout/pyramid3"/>
    <dgm:cxn modelId="{6E91E49B-8A0F-484F-A6FE-B47B919896C9}" type="presParOf" srcId="{19E67E9F-FD34-4AC1-AA0F-DB2E9FBB3991}" destId="{63114335-71D5-4D90-BC74-0474DEDD7572}" srcOrd="0" destOrd="0" presId="urn:microsoft.com/office/officeart/2005/8/layout/pyramid3"/>
    <dgm:cxn modelId="{3F72E58D-6E20-4DC5-8355-646287135F66}" type="presParOf" srcId="{63114335-71D5-4D90-BC74-0474DEDD7572}" destId="{9C3DE1F1-D6AA-4042-842A-EB7B1B969E4B}" srcOrd="0" destOrd="0" presId="urn:microsoft.com/office/officeart/2005/8/layout/pyramid3"/>
    <dgm:cxn modelId="{B711EC70-D217-4B39-80FC-460F1508EEB7}" type="presParOf" srcId="{63114335-71D5-4D90-BC74-0474DEDD7572}" destId="{73C86EA0-CC4A-4BC2-89D4-98A51AB6FB68}" srcOrd="1" destOrd="0" presId="urn:microsoft.com/office/officeart/2005/8/layout/pyramid3"/>
    <dgm:cxn modelId="{6A0FA886-F0F2-4D39-820B-297AACF65751}" type="presParOf" srcId="{19E67E9F-FD34-4AC1-AA0F-DB2E9FBB3991}" destId="{AB4C19EE-952D-49DF-A64A-2C58AA80C9F0}" srcOrd="1" destOrd="0" presId="urn:microsoft.com/office/officeart/2005/8/layout/pyramid3"/>
    <dgm:cxn modelId="{F3C756C7-88DB-458F-85A8-E6B447B69EF3}" type="presParOf" srcId="{AB4C19EE-952D-49DF-A64A-2C58AA80C9F0}" destId="{6507FB25-8BED-4033-AD6D-AE47FE1DEAA7}" srcOrd="0" destOrd="0" presId="urn:microsoft.com/office/officeart/2005/8/layout/pyramid3"/>
    <dgm:cxn modelId="{619D1183-EC05-4DF5-9068-FC5EF27BE794}" type="presParOf" srcId="{AB4C19EE-952D-49DF-A64A-2C58AA80C9F0}" destId="{45BF0FFE-27F0-4616-B323-EB85E62862D3}" srcOrd="1" destOrd="0" presId="urn:microsoft.com/office/officeart/2005/8/layout/pyramid3"/>
    <dgm:cxn modelId="{9B8610A5-BBFA-454F-BB26-FBCDC4457A73}" type="presParOf" srcId="{19E67E9F-FD34-4AC1-AA0F-DB2E9FBB3991}" destId="{FAA0D2BD-8767-4913-A61F-F18741B1D873}" srcOrd="2" destOrd="0" presId="urn:microsoft.com/office/officeart/2005/8/layout/pyramid3"/>
    <dgm:cxn modelId="{BBBD69C8-2AC6-41A8-A56B-1A6CCE52C831}" type="presParOf" srcId="{FAA0D2BD-8767-4913-A61F-F18741B1D873}" destId="{5235BF34-D022-4044-99CB-683C868F77D7}" srcOrd="0" destOrd="0" presId="urn:microsoft.com/office/officeart/2005/8/layout/pyramid3"/>
    <dgm:cxn modelId="{B65205AE-1B54-4955-92F4-52DA71E349D8}" type="presParOf" srcId="{FAA0D2BD-8767-4913-A61F-F18741B1D873}" destId="{10EFF81D-9059-4A46-8A9B-4DE02A6C7C50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3DE1F1-D6AA-4042-842A-EB7B1B969E4B}">
      <dsp:nvSpPr>
        <dsp:cNvPr id="0" name=""/>
        <dsp:cNvSpPr/>
      </dsp:nvSpPr>
      <dsp:spPr>
        <a:xfrm rot="10800000">
          <a:off x="0" y="0"/>
          <a:ext cx="7402285" cy="1218796"/>
        </a:xfrm>
        <a:prstGeom prst="trapezoid">
          <a:avLst>
            <a:gd name="adj" fmla="val 101224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150 wedding guests</a:t>
          </a:r>
          <a:endParaRPr lang="en-US" sz="4100" kern="1200" dirty="0"/>
        </a:p>
      </dsp:txBody>
      <dsp:txXfrm rot="-10800000">
        <a:off x="1295400" y="0"/>
        <a:ext cx="4811485" cy="1218796"/>
      </dsp:txXfrm>
    </dsp:sp>
    <dsp:sp modelId="{6507FB25-8BED-4033-AD6D-AE47FE1DEAA7}">
      <dsp:nvSpPr>
        <dsp:cNvPr id="0" name=""/>
        <dsp:cNvSpPr/>
      </dsp:nvSpPr>
      <dsp:spPr>
        <a:xfrm rot="10800000">
          <a:off x="1233714" y="1218796"/>
          <a:ext cx="4934857" cy="1218796"/>
        </a:xfrm>
        <a:prstGeom prst="trapezoid">
          <a:avLst>
            <a:gd name="adj" fmla="val 101224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54 guests contacted</a:t>
          </a:r>
          <a:endParaRPr lang="en-US" sz="4100" kern="1200" dirty="0"/>
        </a:p>
      </dsp:txBody>
      <dsp:txXfrm rot="-10800000">
        <a:off x="2097314" y="1218796"/>
        <a:ext cx="3207657" cy="1218796"/>
      </dsp:txXfrm>
    </dsp:sp>
    <dsp:sp modelId="{5235BF34-D022-4044-99CB-683C868F77D7}">
      <dsp:nvSpPr>
        <dsp:cNvPr id="0" name=""/>
        <dsp:cNvSpPr/>
      </dsp:nvSpPr>
      <dsp:spPr>
        <a:xfrm rot="10800000">
          <a:off x="2467428" y="2437593"/>
          <a:ext cx="2467428" cy="1218796"/>
        </a:xfrm>
        <a:prstGeom prst="trapezoid">
          <a:avLst>
            <a:gd name="adj" fmla="val 101224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21 got sick</a:t>
          </a:r>
          <a:endParaRPr lang="en-US" sz="4100" kern="1200" dirty="0"/>
        </a:p>
      </dsp:txBody>
      <dsp:txXfrm rot="-10800000">
        <a:off x="2467428" y="2437593"/>
        <a:ext cx="2467428" cy="1218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ACF32-A53B-4132-8F6F-A7C885DBF617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F8F6F-A876-4B77-9D84-A9621BD34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13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95428-EB17-48B1-815D-87F5F8226417}" type="datetime1">
              <a:rPr lang="en-US" smtClean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79DB-5A00-4A4A-9327-5FF654E9F126}" type="datetime1">
              <a:rPr lang="en-US" smtClean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675F-70CA-4917-8465-1F9CD3BD360E}" type="datetime1">
              <a:rPr lang="en-US" smtClean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EFBD-FD10-43A6-BB43-337B17CF23B9}" type="datetime1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3B2D9-EA11-4CB9-AFFC-C07B2058F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98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CDA0-7F37-4B19-968C-157C39462324}" type="datetime1">
              <a:rPr lang="en-US" smtClean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F5579-D85A-4CA3-BCC4-4028B5602677}" type="datetime1">
              <a:rPr lang="en-US" smtClean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79F1C-2916-497F-8E21-08785997E090}" type="datetime1">
              <a:rPr lang="en-US" smtClean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EE2BF-C6C2-4EC8-A05B-CD4958733949}" type="datetime1">
              <a:rPr lang="en-US" smtClean="0"/>
              <a:t>3/1/2019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55B82-576E-4A7F-943F-3E6F042D5E06}" type="datetime1">
              <a:rPr lang="en-US" smtClean="0"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1B5C8-C047-4DBC-BE5E-08A5917431FE}" type="datetime1">
              <a:rPr lang="en-US" smtClean="0"/>
              <a:t>3/1/2019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721F-FC60-42C7-A03F-6465D1625DB2}" type="datetime1">
              <a:rPr lang="en-US" smtClean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76853AD-2224-4A1D-9549-06F409090CC7}" type="datetime1">
              <a:rPr lang="en-US" smtClean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95EE3-492B-4E5E-8CE3-0FAAC97551F1}" type="datetime1">
              <a:rPr lang="en-US" smtClean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5819774"/>
            <a:ext cx="600075" cy="30573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6" y="121257"/>
            <a:ext cx="714203" cy="6385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8.png"/><Relationship Id="rId5" Type="http://schemas.openxmlformats.org/officeDocument/2006/relationships/chart" Target="../charts/chart1.xml"/><Relationship Id="rId4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8.png"/><Relationship Id="rId5" Type="http://schemas.openxmlformats.org/officeDocument/2006/relationships/chart" Target="../charts/chart2.xml"/><Relationship Id="rId4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image" Target="../media/image1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 smtClean="0"/>
              <a:t>Epidemiology at a Local Health Department</a:t>
            </a:r>
            <a:endParaRPr lang="en-US" sz="54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428985"/>
          </a:xfrm>
        </p:spPr>
        <p:txBody>
          <a:bodyPr/>
          <a:lstStyle/>
          <a:p>
            <a:r>
              <a:rPr lang="en-US" cap="none" dirty="0" smtClean="0"/>
              <a:t>Peter Banwarth</a:t>
            </a:r>
          </a:p>
          <a:p>
            <a:r>
              <a:rPr lang="en-US" cap="none" dirty="0" smtClean="0"/>
              <a:t>Benton County Health Department</a:t>
            </a:r>
          </a:p>
          <a:p>
            <a:r>
              <a:rPr lang="en-US" cap="none" dirty="0" smtClean="0"/>
              <a:t>2/27/2019</a:t>
            </a:r>
            <a:endParaRPr lang="en-US" cap="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" y="5829300"/>
            <a:ext cx="628650" cy="283376"/>
          </a:xfrm>
        </p:spPr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8FFB-4795-46D1-9C59-0ACA66C149D1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6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>
          <a:xfrm>
            <a:off x="2184400" y="286605"/>
            <a:ext cx="8026400" cy="1450757"/>
          </a:xfrm>
        </p:spPr>
        <p:txBody>
          <a:bodyPr>
            <a:noAutofit/>
          </a:bodyPr>
          <a:lstStyle/>
          <a:p>
            <a:r>
              <a:rPr lang="en-US" sz="2800" dirty="0"/>
              <a:t>Fill in the blank: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dirty="0"/>
              <a:t>_____ Corvallis </a:t>
            </a:r>
            <a:r>
              <a:rPr lang="en-US" b="1" dirty="0"/>
              <a:t>residents</a:t>
            </a:r>
            <a:r>
              <a:rPr lang="en-US" dirty="0"/>
              <a:t> identify as non-white,</a:t>
            </a:r>
            <a:br>
              <a:rPr lang="en-US" dirty="0"/>
            </a:br>
            <a:r>
              <a:rPr lang="en-US" dirty="0"/>
              <a:t>and _____ Corvallis </a:t>
            </a:r>
            <a:r>
              <a:rPr lang="en-US" b="1" dirty="0"/>
              <a:t>students</a:t>
            </a:r>
            <a:r>
              <a:rPr lang="en-US" dirty="0"/>
              <a:t> identify as non-white.</a:t>
            </a:r>
            <a:endParaRPr lang="en-US" sz="3600" dirty="0"/>
          </a:p>
        </p:txBody>
      </p:sp>
      <p:sp>
        <p:nvSpPr>
          <p:cNvPr id="3" name="TPAnswers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2346960" y="1845734"/>
            <a:ext cx="3749041" cy="4023360"/>
          </a:xfrm>
        </p:spPr>
        <p:txBody>
          <a:bodyPr>
            <a:normAutofit/>
          </a:bodyPr>
          <a:lstStyle/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3200" dirty="0"/>
              <a:t>1 in 10 … 1 in 10</a:t>
            </a:r>
          </a:p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3200" dirty="0"/>
              <a:t>3 in 5 … 2 in 5</a:t>
            </a:r>
          </a:p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3200" dirty="0"/>
              <a:t>1 in 5 … 1 in 3</a:t>
            </a:r>
          </a:p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3200" dirty="0"/>
              <a:t>1 in 4 … 1 in 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3B2D9-EA11-4CB9-AFFC-C07B2058F829}" type="slidenum">
              <a:rPr lang="en-US" smtClean="0"/>
              <a:t>10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5C2F1-34CE-4596-9E62-0A4651DB7473}" type="datetime1">
              <a:rPr lang="en-US" smtClean="0"/>
              <a:t>3/1/2019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647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>
          <a:xfrm>
            <a:off x="2184400" y="286605"/>
            <a:ext cx="8026400" cy="1450757"/>
          </a:xfrm>
        </p:spPr>
        <p:txBody>
          <a:bodyPr>
            <a:noAutofit/>
          </a:bodyPr>
          <a:lstStyle/>
          <a:p>
            <a:r>
              <a:rPr lang="en-US" sz="2800" dirty="0"/>
              <a:t>Fill in the blank: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dirty="0"/>
              <a:t>_____ Corvallis </a:t>
            </a:r>
            <a:r>
              <a:rPr lang="en-US" b="1" dirty="0"/>
              <a:t>residents</a:t>
            </a:r>
            <a:r>
              <a:rPr lang="en-US" dirty="0"/>
              <a:t> identify as non-white,</a:t>
            </a:r>
            <a:br>
              <a:rPr lang="en-US" dirty="0"/>
            </a:br>
            <a:r>
              <a:rPr lang="en-US" dirty="0"/>
              <a:t>and _____ Corvallis </a:t>
            </a:r>
            <a:r>
              <a:rPr lang="en-US" b="1" dirty="0"/>
              <a:t>students</a:t>
            </a:r>
            <a:r>
              <a:rPr lang="en-US" dirty="0"/>
              <a:t> identify as non-white.</a:t>
            </a:r>
            <a:endParaRPr lang="en-US" sz="3600" dirty="0"/>
          </a:p>
        </p:txBody>
      </p:sp>
      <p:sp>
        <p:nvSpPr>
          <p:cNvPr id="3" name="TPAnswers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2346960" y="1845734"/>
            <a:ext cx="3749041" cy="4023360"/>
          </a:xfrm>
        </p:spPr>
        <p:txBody>
          <a:bodyPr>
            <a:normAutofit/>
          </a:bodyPr>
          <a:lstStyle/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3200" dirty="0"/>
              <a:t>1 in 10 … 1 in 10</a:t>
            </a:r>
          </a:p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3200" dirty="0"/>
              <a:t>3 in 5 … 2 in 5</a:t>
            </a:r>
          </a:p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3200" dirty="0"/>
              <a:t>1 in 5 … 1 in 3</a:t>
            </a:r>
          </a:p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3200" dirty="0"/>
              <a:t>1 in 4 … 1 in 2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1" y="2852079"/>
            <a:ext cx="39453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</a:pPr>
            <a:r>
              <a:rPr lang="en-US" sz="4800" dirty="0"/>
              <a:t>1 in 5 … 1 in 3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3B2D9-EA11-4CB9-AFFC-C07B2058F829}" type="slidenum">
              <a:rPr lang="en-US" smtClean="0"/>
              <a:t>11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B5E5B-9842-4208-9357-61A7C839547D}" type="datetime1">
              <a:rPr lang="en-US" smtClean="0"/>
              <a:t>3/1/2019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278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Corvallis is becoming more diverse over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800" dirty="0"/>
              <a:t>In 2000, approximately </a:t>
            </a:r>
            <a:r>
              <a:rPr lang="en-US" sz="3500" b="1" dirty="0"/>
              <a:t>10%</a:t>
            </a:r>
            <a:r>
              <a:rPr lang="en-US" sz="2800" dirty="0"/>
              <a:t> of residents identified as either non-White or Hispanic/Latino</a:t>
            </a:r>
          </a:p>
          <a:p>
            <a:r>
              <a:rPr lang="en-US" sz="2800" dirty="0"/>
              <a:t>In 2015, </a:t>
            </a:r>
            <a:r>
              <a:rPr lang="en-US" sz="3500" b="1" dirty="0"/>
              <a:t>20%</a:t>
            </a:r>
            <a:r>
              <a:rPr lang="en-US" sz="2800" dirty="0"/>
              <a:t> of residents identified as either non-White or Hispanic/Latino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40" y="1845736"/>
            <a:ext cx="3703320" cy="4262964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In 2015, </a:t>
            </a:r>
            <a:r>
              <a:rPr lang="en-US" sz="3500" b="1" dirty="0"/>
              <a:t>31%</a:t>
            </a:r>
            <a:r>
              <a:rPr lang="en-US" sz="2800" dirty="0"/>
              <a:t> of Corvallis K-12 students identified as non-White</a:t>
            </a:r>
          </a:p>
          <a:p>
            <a:r>
              <a:rPr lang="en-US" sz="2800" dirty="0"/>
              <a:t>At Lincoln Elementary School, </a:t>
            </a:r>
            <a:r>
              <a:rPr lang="en-US" sz="3500" b="1" dirty="0"/>
              <a:t>44%</a:t>
            </a:r>
            <a:r>
              <a:rPr lang="en-US" sz="2800" dirty="0"/>
              <a:t> of students identified as non-White, and</a:t>
            </a:r>
          </a:p>
          <a:p>
            <a:r>
              <a:rPr lang="en-US" sz="2800" dirty="0"/>
              <a:t>At Garfield Elementary School, </a:t>
            </a:r>
            <a:r>
              <a:rPr lang="en-US" sz="3500" b="1" dirty="0"/>
              <a:t>58%</a:t>
            </a:r>
            <a:r>
              <a:rPr lang="en-US" sz="2800" dirty="0"/>
              <a:t> of students identified as non-White.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5743D-4527-4A55-9714-D55EA83EF2E3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91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Since 2000, what percent of housing construction has been built for the rental market (through 2015)?</a:t>
            </a:r>
          </a:p>
        </p:txBody>
      </p:sp>
      <p:sp>
        <p:nvSpPr>
          <p:cNvPr id="3" name="TPAnswers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2346960" y="1845734"/>
            <a:ext cx="3749041" cy="4023360"/>
          </a:xfrm>
        </p:spPr>
        <p:txBody>
          <a:bodyPr>
            <a:normAutofit/>
          </a:bodyPr>
          <a:lstStyle/>
          <a:p>
            <a:pPr marL="457200" indent="-457200">
              <a:buClrTx/>
              <a:buFont typeface="Calibri" panose="020F0502020204030204" pitchFamily="34" charset="0"/>
              <a:buAutoNum type="alphaUcPeriod"/>
            </a:pPr>
            <a:r>
              <a:rPr lang="en-US" sz="3200" dirty="0"/>
              <a:t>50%</a:t>
            </a:r>
          </a:p>
          <a:p>
            <a:pPr marL="457200" indent="-457200">
              <a:buClrTx/>
              <a:buFont typeface="Calibri" panose="020F0502020204030204" pitchFamily="34" charset="0"/>
              <a:buAutoNum type="alphaUcPeriod"/>
            </a:pPr>
            <a:r>
              <a:rPr lang="en-US" sz="3200" dirty="0"/>
              <a:t>60%</a:t>
            </a:r>
          </a:p>
          <a:p>
            <a:pPr marL="457200" indent="-457200">
              <a:buClrTx/>
              <a:buFont typeface="Calibri" panose="020F0502020204030204" pitchFamily="34" charset="0"/>
              <a:buAutoNum type="alphaUcPeriod"/>
            </a:pPr>
            <a:r>
              <a:rPr lang="en-US" sz="3200" dirty="0"/>
              <a:t>75%</a:t>
            </a:r>
          </a:p>
          <a:p>
            <a:pPr marL="457200" indent="-457200">
              <a:buClrTx/>
              <a:buFont typeface="Calibri" panose="020F0502020204030204" pitchFamily="34" charset="0"/>
              <a:buAutoNum type="alphaUcPeriod"/>
            </a:pPr>
            <a:r>
              <a:rPr lang="en-US" sz="3200" dirty="0"/>
              <a:t>90%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3B2D9-EA11-4CB9-AFFC-C07B2058F829}" type="slidenum">
              <a:rPr lang="en-US" smtClean="0"/>
              <a:t>13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A29F-E0E9-4960-A2EC-FFB48B2D62DB}" type="datetime1">
              <a:rPr lang="en-US" smtClean="0"/>
              <a:t>3/1/2019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424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Believe it or not…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46960" y="1845734"/>
            <a:ext cx="7543800" cy="2192866"/>
          </a:xfrm>
        </p:spPr>
        <p:txBody>
          <a:bodyPr>
            <a:noAutofit/>
          </a:bodyPr>
          <a:lstStyle/>
          <a:p>
            <a:r>
              <a:rPr lang="en-US" sz="2800" dirty="0"/>
              <a:t>Approximately </a:t>
            </a:r>
            <a:r>
              <a:rPr lang="en-US" sz="3600" b="1" dirty="0"/>
              <a:t>50%</a:t>
            </a:r>
            <a:r>
              <a:rPr lang="en-US" sz="2800" dirty="0"/>
              <a:t> of buildings constructed between 2000 and 2015 are occupied by renters, but</a:t>
            </a:r>
          </a:p>
          <a:p>
            <a:r>
              <a:rPr lang="en-US" sz="3600" b="1" dirty="0"/>
              <a:t>58%</a:t>
            </a:r>
            <a:r>
              <a:rPr lang="en-US" sz="2800" dirty="0"/>
              <a:t> of buildings constructed before 2000 are occupied by renters</a:t>
            </a:r>
          </a:p>
          <a:p>
            <a:r>
              <a:rPr lang="en-US" sz="2800" dirty="0"/>
              <a:t>In fact, </a:t>
            </a:r>
            <a:r>
              <a:rPr lang="en-US" sz="3600" b="1" dirty="0"/>
              <a:t>3/5</a:t>
            </a:r>
            <a:r>
              <a:rPr lang="en-US" sz="2800" dirty="0"/>
              <a:t> of rental properties in Corvallis were built before 1980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3171-A27F-48B0-9F4D-2E5CFAA35877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39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889001"/>
            <a:ext cx="4564529" cy="5968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80" y="889001"/>
            <a:ext cx="4564529" cy="5968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85519" y="355600"/>
            <a:ext cx="4041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Owned homes built 2000-2015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12600" y="355600"/>
            <a:ext cx="402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Rented homes built 2000-2015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A2D36-DB19-463D-AD0A-5ED4CEA88BAB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57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PChart"/>
          <p:cNvGraphicFramePr/>
          <p:nvPr>
            <p:custDataLst>
              <p:tags r:id="rId2"/>
            </p:custDataLst>
            <p:extLst/>
          </p:nvPr>
        </p:nvGraphicFramePr>
        <p:xfrm>
          <a:off x="6032500" y="1714500"/>
          <a:ext cx="4572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4753" r="2306" b="9689"/>
          <a:stretch/>
        </p:blipFill>
        <p:spPr>
          <a:xfrm>
            <a:off x="5549901" y="177800"/>
            <a:ext cx="5029200" cy="5943600"/>
          </a:xfrm>
          <a:prstGeom prst="rect">
            <a:avLst/>
          </a:prstGeom>
        </p:spPr>
      </p:pic>
      <p:sp>
        <p:nvSpPr>
          <p:cNvPr id="2" name="TPQuestion"/>
          <p:cNvSpPr>
            <a:spLocks noGrp="1"/>
          </p:cNvSpPr>
          <p:nvPr>
            <p:ph type="title"/>
          </p:nvPr>
        </p:nvSpPr>
        <p:spPr>
          <a:xfrm>
            <a:off x="2346960" y="286604"/>
            <a:ext cx="3876040" cy="2276402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dirty="0"/>
              <a:t>Which neighborhood has the highest percentage of low-income families?</a:t>
            </a:r>
          </a:p>
        </p:txBody>
      </p:sp>
      <p:sp>
        <p:nvSpPr>
          <p:cNvPr id="3" name="TPAnswers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2346960" y="2747434"/>
            <a:ext cx="3361636" cy="2802466"/>
          </a:xfrm>
          <a:ln>
            <a:solidFill>
              <a:schemeClr val="bg1"/>
            </a:solidFill>
          </a:ln>
        </p:spPr>
        <p:txBody>
          <a:bodyPr>
            <a:normAutofit fontScale="85000" lnSpcReduction="10000"/>
          </a:bodyPr>
          <a:lstStyle/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2800" dirty="0">
                <a:solidFill>
                  <a:srgbClr val="00B050"/>
                </a:solidFill>
              </a:rPr>
              <a:t>Northwest Corvallis</a:t>
            </a:r>
          </a:p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2800" dirty="0">
                <a:solidFill>
                  <a:srgbClr val="FF0000"/>
                </a:solidFill>
              </a:rPr>
              <a:t>Northeast Corvallis</a:t>
            </a:r>
          </a:p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2800" dirty="0">
                <a:solidFill>
                  <a:srgbClr val="00B0F0"/>
                </a:solidFill>
              </a:rPr>
              <a:t>Central Corvallis</a:t>
            </a:r>
          </a:p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2800" dirty="0">
                <a:solidFill>
                  <a:srgbClr val="7030A0"/>
                </a:solidFill>
              </a:rPr>
              <a:t>Southwest Corvallis</a:t>
            </a:r>
          </a:p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2800" dirty="0">
                <a:solidFill>
                  <a:srgbClr val="002060"/>
                </a:solidFill>
              </a:rPr>
              <a:t> South Corvallis</a:t>
            </a:r>
          </a:p>
        </p:txBody>
      </p:sp>
      <p:sp>
        <p:nvSpPr>
          <p:cNvPr id="9" name="Oval 8"/>
          <p:cNvSpPr/>
          <p:nvPr/>
        </p:nvSpPr>
        <p:spPr>
          <a:xfrm rot="20328398">
            <a:off x="6186978" y="229436"/>
            <a:ext cx="2916844" cy="1996016"/>
          </a:xfrm>
          <a:prstGeom prst="ellipse">
            <a:avLst/>
          </a:prstGeom>
          <a:noFill/>
          <a:ln w="38100">
            <a:solidFill>
              <a:srgbClr val="00B05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538997">
            <a:off x="7467609" y="2238417"/>
            <a:ext cx="1981687" cy="1272874"/>
          </a:xfrm>
          <a:prstGeom prst="ellipse">
            <a:avLst/>
          </a:prstGeom>
          <a:noFill/>
          <a:ln w="38100">
            <a:solidFill>
              <a:srgbClr val="00B0F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077200" y="3612296"/>
            <a:ext cx="2095500" cy="2369404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rot="730977">
            <a:off x="8861972" y="205176"/>
            <a:ext cx="1728477" cy="2263295"/>
          </a:xfrm>
          <a:prstGeom prst="ellipse">
            <a:avLst/>
          </a:prstGeom>
          <a:noFill/>
          <a:ln w="38100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21007924">
            <a:off x="5540277" y="3121599"/>
            <a:ext cx="2729420" cy="1848689"/>
          </a:xfrm>
          <a:prstGeom prst="ellipse">
            <a:avLst/>
          </a:prstGeom>
          <a:noFill/>
          <a:ln w="38100">
            <a:solidFill>
              <a:srgbClr val="7030A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538280" y="5232400"/>
            <a:ext cx="1154620" cy="977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3B2D9-EA11-4CB9-AFFC-C07B2058F829}" type="slidenum">
              <a:rPr lang="en-US" smtClean="0"/>
              <a:t>16</a:t>
            </a:fld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32476-43F9-4B9A-8528-F078C8844F76}" type="datetime1">
              <a:rPr lang="en-US" smtClean="0"/>
              <a:t>3/1/2019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984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PChart"/>
          <p:cNvGraphicFramePr/>
          <p:nvPr>
            <p:custDataLst>
              <p:tags r:id="rId2"/>
            </p:custDataLst>
            <p:extLst/>
          </p:nvPr>
        </p:nvGraphicFramePr>
        <p:xfrm>
          <a:off x="6032500" y="1714500"/>
          <a:ext cx="4572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4753" r="2306" b="9689"/>
          <a:stretch/>
        </p:blipFill>
        <p:spPr>
          <a:xfrm>
            <a:off x="5549901" y="177800"/>
            <a:ext cx="5029200" cy="5943600"/>
          </a:xfrm>
          <a:prstGeom prst="rect">
            <a:avLst/>
          </a:prstGeom>
        </p:spPr>
      </p:pic>
      <p:sp>
        <p:nvSpPr>
          <p:cNvPr id="2" name="TPQuestion"/>
          <p:cNvSpPr>
            <a:spLocks noGrp="1"/>
          </p:cNvSpPr>
          <p:nvPr>
            <p:ph type="title"/>
          </p:nvPr>
        </p:nvSpPr>
        <p:spPr>
          <a:xfrm>
            <a:off x="2346960" y="286604"/>
            <a:ext cx="3876040" cy="2276402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dirty="0"/>
              <a:t>Which neighborhood has the highest percentage of low-income families?</a:t>
            </a:r>
          </a:p>
        </p:txBody>
      </p:sp>
      <p:sp>
        <p:nvSpPr>
          <p:cNvPr id="3" name="TPAnswers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2346960" y="2747434"/>
            <a:ext cx="3965459" cy="3170287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>
              <a:buClrTx/>
              <a:buNone/>
            </a:pPr>
            <a:r>
              <a:rPr lang="en-US" sz="3600" b="1" dirty="0">
                <a:solidFill>
                  <a:srgbClr val="00B0F0"/>
                </a:solidFill>
              </a:rPr>
              <a:t>Central Corvallis</a:t>
            </a:r>
          </a:p>
        </p:txBody>
      </p:sp>
      <p:sp>
        <p:nvSpPr>
          <p:cNvPr id="9" name="Oval 8"/>
          <p:cNvSpPr/>
          <p:nvPr/>
        </p:nvSpPr>
        <p:spPr>
          <a:xfrm rot="20328398">
            <a:off x="6186978" y="229436"/>
            <a:ext cx="2916844" cy="1996016"/>
          </a:xfrm>
          <a:prstGeom prst="ellipse">
            <a:avLst/>
          </a:prstGeom>
          <a:noFill/>
          <a:ln w="38100">
            <a:solidFill>
              <a:srgbClr val="00B05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538997">
            <a:off x="7467609" y="2238417"/>
            <a:ext cx="1981687" cy="1272874"/>
          </a:xfrm>
          <a:prstGeom prst="ellipse">
            <a:avLst/>
          </a:prstGeom>
          <a:noFill/>
          <a:ln w="38100">
            <a:solidFill>
              <a:srgbClr val="00B0F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077200" y="3612296"/>
            <a:ext cx="2095500" cy="2369404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rot="730977">
            <a:off x="8861972" y="205176"/>
            <a:ext cx="1728477" cy="2263295"/>
          </a:xfrm>
          <a:prstGeom prst="ellipse">
            <a:avLst/>
          </a:prstGeom>
          <a:noFill/>
          <a:ln w="38100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21007924">
            <a:off x="5540277" y="3121599"/>
            <a:ext cx="2729420" cy="1848689"/>
          </a:xfrm>
          <a:prstGeom prst="ellipse">
            <a:avLst/>
          </a:prstGeom>
          <a:noFill/>
          <a:ln w="38100">
            <a:solidFill>
              <a:srgbClr val="7030A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538280" y="5232400"/>
            <a:ext cx="1154620" cy="977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3B2D9-EA11-4CB9-AFFC-C07B2058F829}" type="slidenum">
              <a:rPr lang="en-US" smtClean="0"/>
              <a:t>17</a:t>
            </a:fld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84FEF-011C-4CD2-B096-0076F6785FA5}" type="datetime1">
              <a:rPr lang="en-US" smtClean="0"/>
              <a:t>3/1/2019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671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47" y="0"/>
            <a:ext cx="5244352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1" y="495300"/>
            <a:ext cx="3594847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85% </a:t>
            </a:r>
            <a:r>
              <a:rPr lang="en-US" sz="2400" dirty="0"/>
              <a:t>of families in the neighborhood near </a:t>
            </a:r>
            <a:r>
              <a:rPr lang="en-US" sz="2400" dirty="0" err="1"/>
              <a:t>Chintimini</a:t>
            </a:r>
            <a:r>
              <a:rPr lang="en-US" sz="2400" dirty="0"/>
              <a:t> Park live with incomes below twice the Federal Poverty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Northeast and Central Corvallis are generally low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Northwest and Southwest Corvallis have very low family poverty rates (less than </a:t>
            </a:r>
            <a:r>
              <a:rPr lang="en-US" sz="3200" b="1" dirty="0"/>
              <a:t>11%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Poverty rates vary within these census tract boundaries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82350-A180-4C3E-BEA4-D193B1EB9C6E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42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What percent of households headed by residents identifying as Hispanic or Latino are owned?</a:t>
            </a:r>
          </a:p>
        </p:txBody>
      </p:sp>
      <p:sp>
        <p:nvSpPr>
          <p:cNvPr id="3" name="TPAnswers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2346960" y="1845734"/>
            <a:ext cx="3749041" cy="4023360"/>
          </a:xfrm>
        </p:spPr>
        <p:txBody>
          <a:bodyPr>
            <a:normAutofit/>
          </a:bodyPr>
          <a:lstStyle/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2800" dirty="0"/>
              <a:t>11%</a:t>
            </a:r>
          </a:p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2800" dirty="0"/>
              <a:t>22%</a:t>
            </a:r>
          </a:p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2800" dirty="0"/>
              <a:t>33%</a:t>
            </a:r>
          </a:p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2800" dirty="0"/>
              <a:t>44%</a:t>
            </a:r>
          </a:p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2800" dirty="0"/>
              <a:t>55%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3B2D9-EA11-4CB9-AFFC-C07B2058F829}" type="slidenum">
              <a:rPr lang="en-US" smtClean="0"/>
              <a:t>19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3576-777F-420E-BAEE-63407FAEAD1B}" type="datetime1">
              <a:rPr lang="en-US" smtClean="0"/>
              <a:t>3/1/2019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954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Health Epidemiology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451579" y="2015732"/>
            <a:ext cx="9603275" cy="36421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mtClean="0"/>
              <a:t>The goal of population health epidemiology is to learn about</a:t>
            </a:r>
          </a:p>
          <a:p>
            <a:r>
              <a:rPr lang="en-US" smtClean="0"/>
              <a:t>our community</a:t>
            </a:r>
          </a:p>
          <a:p>
            <a:r>
              <a:rPr lang="en-US" smtClean="0"/>
              <a:t>its health status, and</a:t>
            </a:r>
          </a:p>
          <a:p>
            <a:r>
              <a:rPr lang="en-US" smtClean="0"/>
              <a:t>the key determinants of health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/>
              <a:t>then to use that knowledge</a:t>
            </a:r>
          </a:p>
          <a:p>
            <a:r>
              <a:rPr lang="en-US" smtClean="0"/>
              <a:t>to support the work of the public health department, and</a:t>
            </a:r>
          </a:p>
          <a:p>
            <a:r>
              <a:rPr lang="en-US" smtClean="0"/>
              <a:t>to share that knowledge with our community.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BA23A-3771-4438-9968-9C4FA1B74943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89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What percent of households headed by residents identifying as Hispanic or Latino are owned?</a:t>
            </a:r>
          </a:p>
        </p:txBody>
      </p:sp>
      <p:sp>
        <p:nvSpPr>
          <p:cNvPr id="3" name="TPAnswers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2346960" y="1845734"/>
            <a:ext cx="3749041" cy="4023360"/>
          </a:xfrm>
        </p:spPr>
        <p:txBody>
          <a:bodyPr>
            <a:normAutofit/>
          </a:bodyPr>
          <a:lstStyle/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2800" dirty="0"/>
              <a:t>11%</a:t>
            </a:r>
          </a:p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2800" dirty="0"/>
              <a:t>22%</a:t>
            </a:r>
          </a:p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2800" dirty="0"/>
              <a:t>33%</a:t>
            </a:r>
          </a:p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2800" dirty="0"/>
              <a:t>44%</a:t>
            </a:r>
          </a:p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2800" dirty="0"/>
              <a:t>55%</a:t>
            </a:r>
          </a:p>
        </p:txBody>
      </p:sp>
      <p:sp>
        <p:nvSpPr>
          <p:cNvPr id="7" name="Rectangle 6"/>
          <p:cNvSpPr/>
          <p:nvPr/>
        </p:nvSpPr>
        <p:spPr>
          <a:xfrm>
            <a:off x="6655080" y="2545595"/>
            <a:ext cx="12506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</a:pPr>
            <a:r>
              <a:rPr lang="en-US" sz="4800" dirty="0"/>
              <a:t>22%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3B2D9-EA11-4CB9-AFFC-C07B2058F829}" type="slidenum">
              <a:rPr lang="en-US" smtClean="0"/>
              <a:t>20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57855-00A1-459C-ADB0-3F763496CFA8}" type="datetime1">
              <a:rPr lang="en-US" smtClean="0"/>
              <a:t>3/1/2019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782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6960" y="286605"/>
            <a:ext cx="7686040" cy="1450757"/>
          </a:xfrm>
        </p:spPr>
        <p:txBody>
          <a:bodyPr anchor="ctr"/>
          <a:lstStyle/>
          <a:p>
            <a:r>
              <a:rPr lang="en-US" dirty="0" smtClean="0"/>
              <a:t>Inequity in home ownership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37361"/>
            <a:ext cx="9144000" cy="4572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E48EC-9318-4918-8595-441A3B11D80B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29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Communicable Disease Epidemiology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451579" y="2015732"/>
            <a:ext cx="9603275" cy="36421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The goal of communicable disease epidemiology is to</a:t>
            </a:r>
          </a:p>
          <a:p>
            <a:r>
              <a:rPr lang="en-US" dirty="0" smtClean="0"/>
              <a:t>ascertain causes of communicable disease,</a:t>
            </a:r>
          </a:p>
          <a:p>
            <a:r>
              <a:rPr lang="en-US" dirty="0" smtClean="0"/>
              <a:t>identify exposed individuals,</a:t>
            </a:r>
          </a:p>
          <a:p>
            <a:r>
              <a:rPr lang="en-US" dirty="0" smtClean="0"/>
              <a:t>limit transmission, and</a:t>
            </a:r>
          </a:p>
          <a:p>
            <a:r>
              <a:rPr lang="en-US" dirty="0" smtClean="0"/>
              <a:t>develop better internal and external procedures to reduce the burden of communicable disease on our population.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F9D35-243D-4385-B48C-633E3803BA9D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14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Communicable Disease Epidemiology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20264556">
            <a:off x="7451517" y="2903876"/>
            <a:ext cx="35564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Let’s do it!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51579" y="2015732"/>
            <a:ext cx="9603275" cy="36421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The goal of communicable disease epidemiology is to</a:t>
            </a:r>
          </a:p>
          <a:p>
            <a:r>
              <a:rPr lang="en-US" dirty="0" smtClean="0"/>
              <a:t>ascertain causes of communicable disease,</a:t>
            </a:r>
          </a:p>
          <a:p>
            <a:r>
              <a:rPr lang="en-US" dirty="0" smtClean="0"/>
              <a:t>identify exposed individuals,</a:t>
            </a:r>
          </a:p>
          <a:p>
            <a:r>
              <a:rPr lang="en-US" dirty="0" smtClean="0"/>
              <a:t>limit transmission, and</a:t>
            </a:r>
          </a:p>
          <a:p>
            <a:r>
              <a:rPr lang="en-US" dirty="0" smtClean="0"/>
              <a:t>develop better internal and external procedures to reduce the burden of communicable disease on our population.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10F-4FA3-4AEC-AAE9-586ECCBA7D23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7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E. Coli outbreak at a winery wedding</a:t>
            </a:r>
            <a:endParaRPr lang="en-US" dirty="0"/>
          </a:p>
        </p:txBody>
      </p:sp>
      <p:pic>
        <p:nvPicPr>
          <p:cNvPr id="1026" name="Picture 2" descr="Blueberry With Green Leaves during Day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422" y="2130269"/>
            <a:ext cx="5537739" cy="36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lueberry With Green Leaves during Daytim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48" t="28455"/>
          <a:stretch/>
        </p:blipFill>
        <p:spPr bwMode="auto">
          <a:xfrm>
            <a:off x="7200899" y="3181350"/>
            <a:ext cx="1675261" cy="264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4AA5C-E845-484B-9ACD-2D53B79FDBDA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6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E. Coli outbreak at a winery wedding</a:t>
            </a:r>
            <a:endParaRPr lang="en-US" dirty="0"/>
          </a:p>
        </p:txBody>
      </p:sp>
      <p:pic>
        <p:nvPicPr>
          <p:cNvPr id="1026" name="Picture 2" descr="Blueberry With Green Leaves during Day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422" y="2130269"/>
            <a:ext cx="5537739" cy="36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e coli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1DC35F"/>
              </a:clrFrom>
              <a:clrTo>
                <a:srgbClr val="1DC35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75" y="5057775"/>
            <a:ext cx="1679377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e coli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1DC35F"/>
              </a:clrFrom>
              <a:clrTo>
                <a:srgbClr val="1DC35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75313">
            <a:off x="6625325" y="2651834"/>
            <a:ext cx="1679377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Blueberry With Green Leaves during Daytim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48" t="28455"/>
          <a:stretch/>
        </p:blipFill>
        <p:spPr bwMode="auto">
          <a:xfrm>
            <a:off x="7200899" y="3181350"/>
            <a:ext cx="1675261" cy="264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e coli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1DC35F"/>
              </a:clrFrom>
              <a:clrTo>
                <a:srgbClr val="1DC35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53692">
            <a:off x="3269172" y="2076037"/>
            <a:ext cx="1679377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3A859-518E-4D0A-9B73-C49F3F90043E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35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August 2018</a:t>
            </a:r>
            <a:endParaRPr lang="en-US" dirty="0"/>
          </a:p>
        </p:txBody>
      </p:sp>
      <p:pic>
        <p:nvPicPr>
          <p:cNvPr id="4098" name="Picture 2" descr="Table With Plates and Flowers Filed Neatly Selective Focus Photograph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13" y="2552700"/>
            <a:ext cx="4691291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reen Grass Field Under the Clear Sk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516" y="2552700"/>
            <a:ext cx="4683808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A6533-C598-4E3E-9F6C-86EF34F3F102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39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get a call from the mother of the bride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51578" y="22904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“I’m sick, the bride is in the hospital, and a bunch of our guests are sick”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3443-279C-450D-953B-8A98620EC841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an E. Coli infection do?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B6E80-D4F5-4826-81A2-9809834EA1BE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9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an E. Coli infection do?</a:t>
            </a:r>
            <a:endParaRPr lang="en-US" dirty="0"/>
          </a:p>
        </p:txBody>
      </p:sp>
      <p:pic>
        <p:nvPicPr>
          <p:cNvPr id="7170" name="Picture 2" descr="Image result for vom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699" y="1969868"/>
            <a:ext cx="2506218" cy="406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F652A-1B75-4FD6-95DB-9BF265E4A9A2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Health Epidemiology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64211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goal of population health epidemiology is to learn about</a:t>
            </a:r>
          </a:p>
          <a:p>
            <a:r>
              <a:rPr lang="en-US" dirty="0" smtClean="0"/>
              <a:t>our community</a:t>
            </a:r>
          </a:p>
          <a:p>
            <a:r>
              <a:rPr lang="en-US" dirty="0" smtClean="0"/>
              <a:t>its health status, and</a:t>
            </a:r>
          </a:p>
          <a:p>
            <a:r>
              <a:rPr lang="en-US" dirty="0" smtClean="0"/>
              <a:t>the key determinants of health</a:t>
            </a:r>
          </a:p>
          <a:p>
            <a:pPr marL="0" indent="0">
              <a:buNone/>
            </a:pPr>
            <a:r>
              <a:rPr lang="en-US" dirty="0" smtClean="0"/>
              <a:t>then to use that knowledge</a:t>
            </a:r>
          </a:p>
          <a:p>
            <a:r>
              <a:rPr lang="en-US" dirty="0"/>
              <a:t>t</a:t>
            </a:r>
            <a:r>
              <a:rPr lang="en-US" dirty="0" smtClean="0"/>
              <a:t>o support the work of the public health department, and</a:t>
            </a:r>
          </a:p>
          <a:p>
            <a:r>
              <a:rPr lang="en-US" dirty="0" smtClean="0"/>
              <a:t>to share that knowledge with our community.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20264556">
            <a:off x="7451517" y="2903876"/>
            <a:ext cx="35564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Let’s do it!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138F8-A247-4606-BF9F-C018D7E2B0AC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2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call the caterer </a:t>
            </a:r>
            <a:endParaRPr lang="en-US" dirty="0"/>
          </a:p>
        </p:txBody>
      </p:sp>
      <p:pic>
        <p:nvPicPr>
          <p:cNvPr id="3" name="Picture 2" descr="Grilled Me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91" y="2413919"/>
            <a:ext cx="4289425" cy="321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0"/>
          <a:stretch/>
        </p:blipFill>
        <p:spPr bwMode="auto">
          <a:xfrm>
            <a:off x="7687266" y="2117391"/>
            <a:ext cx="1995988" cy="190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potato sal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498" y="4287329"/>
            <a:ext cx="2768804" cy="184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0AD62-1A89-493D-9653-FB0BEB8B709B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65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only did they cater the wedding, they also catered the rehearsal dinner.</a:t>
            </a:r>
            <a:endParaRPr lang="en-US" dirty="0"/>
          </a:p>
        </p:txBody>
      </p:sp>
      <p:pic>
        <p:nvPicPr>
          <p:cNvPr id="2056" name="Picture 8" descr="Photo Of A Toa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983" y="2169684"/>
            <a:ext cx="5586466" cy="372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E07F9-41DD-4023-AC76-B00A4806AAEC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15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start making phone calls</a:t>
            </a:r>
            <a:endParaRPr lang="en-US" dirty="0"/>
          </a:p>
        </p:txBody>
      </p:sp>
      <p:pic>
        <p:nvPicPr>
          <p:cNvPr id="6148" name="Picture 4" descr="Image result for complex social network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344" y="1805407"/>
            <a:ext cx="5849256" cy="435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7AD3-2E3B-42E2-9CEE-AC64E9F8136A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1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Here’s what we found: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230860627"/>
              </p:ext>
            </p:extLst>
          </p:nvPr>
        </p:nvGraphicFramePr>
        <p:xfrm>
          <a:off x="2552073" y="2191658"/>
          <a:ext cx="7402286" cy="3656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878C4-4FE5-4F64-8A58-8033E3C73E0F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0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food(s) could have made people sick?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464802"/>
              </p:ext>
            </p:extLst>
          </p:nvPr>
        </p:nvGraphicFramePr>
        <p:xfrm>
          <a:off x="794885" y="1980742"/>
          <a:ext cx="2294840" cy="397097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294840">
                  <a:extLst>
                    <a:ext uri="{9D8B030D-6E8A-4147-A177-3AD203B41FA5}">
                      <a16:colId xmlns:a16="http://schemas.microsoft.com/office/drawing/2014/main" val="2910881686"/>
                    </a:ext>
                  </a:extLst>
                </a:gridCol>
              </a:tblGrid>
              <a:tr h="567282">
                <a:tc>
                  <a:txBody>
                    <a:bodyPr/>
                    <a:lstStyle/>
                    <a:p>
                      <a:r>
                        <a:rPr lang="en-US" dirty="0" smtClean="0"/>
                        <a:t>Barbecue Pork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854919"/>
                  </a:ext>
                </a:extLst>
              </a:tr>
              <a:tr h="567282">
                <a:tc>
                  <a:txBody>
                    <a:bodyPr/>
                    <a:lstStyle/>
                    <a:p>
                      <a:r>
                        <a:rPr lang="en-US" dirty="0" smtClean="0"/>
                        <a:t>Macaroni Salad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941855"/>
                  </a:ext>
                </a:extLst>
              </a:tr>
              <a:tr h="567282">
                <a:tc>
                  <a:txBody>
                    <a:bodyPr/>
                    <a:lstStyle/>
                    <a:p>
                      <a:r>
                        <a:rPr lang="en-US" dirty="0" smtClean="0"/>
                        <a:t>Potato Salad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177563"/>
                  </a:ext>
                </a:extLst>
              </a:tr>
              <a:tr h="567282">
                <a:tc>
                  <a:txBody>
                    <a:bodyPr/>
                    <a:lstStyle/>
                    <a:p>
                      <a:r>
                        <a:rPr lang="en-US" dirty="0" smtClean="0"/>
                        <a:t>Crackers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51621"/>
                  </a:ext>
                </a:extLst>
              </a:tr>
              <a:tr h="567282">
                <a:tc>
                  <a:txBody>
                    <a:bodyPr/>
                    <a:lstStyle/>
                    <a:p>
                      <a:r>
                        <a:rPr lang="en-US" dirty="0" smtClean="0"/>
                        <a:t>Chicken Fettucine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829569"/>
                  </a:ext>
                </a:extLst>
              </a:tr>
              <a:tr h="5672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Caesar Salad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423464"/>
                  </a:ext>
                </a:extLst>
              </a:tr>
              <a:tr h="5672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Pineapple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555303"/>
                  </a:ext>
                </a:extLst>
              </a:tr>
            </a:tbl>
          </a:graphicData>
        </a:graphic>
      </p:graphicFrame>
      <p:sp>
        <p:nvSpPr>
          <p:cNvPr id="8195" name="TextBox 8194"/>
          <p:cNvSpPr txBox="1"/>
          <p:nvPr/>
        </p:nvSpPr>
        <p:spPr>
          <a:xfrm rot="19775541">
            <a:off x="86536" y="1857095"/>
            <a:ext cx="1011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Wedding</a:t>
            </a:r>
            <a:endParaRPr lang="en-US" dirty="0"/>
          </a:p>
        </p:txBody>
      </p:sp>
      <p:sp>
        <p:nvSpPr>
          <p:cNvPr id="251" name="TextBox 250"/>
          <p:cNvSpPr txBox="1"/>
          <p:nvPr/>
        </p:nvSpPr>
        <p:spPr>
          <a:xfrm rot="19945745">
            <a:off x="-34222" y="4052924"/>
            <a:ext cx="1267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Rehearsal Dinner</a:t>
            </a:r>
            <a:endParaRPr lang="en-US" dirty="0"/>
          </a:p>
        </p:txBody>
      </p:sp>
      <p:pic>
        <p:nvPicPr>
          <p:cNvPr id="8197" name="Picture 819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26" y="2060049"/>
            <a:ext cx="3749365" cy="3712786"/>
          </a:xfrm>
          <a:prstGeom prst="rect">
            <a:avLst/>
          </a:prstGeom>
        </p:spPr>
      </p:pic>
      <p:pic>
        <p:nvPicPr>
          <p:cNvPr id="8199" name="Picture 81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91" y="2136515"/>
            <a:ext cx="5121084" cy="3060457"/>
          </a:xfrm>
          <a:prstGeom prst="rect">
            <a:avLst/>
          </a:prstGeom>
        </p:spPr>
      </p:pic>
      <p:sp>
        <p:nvSpPr>
          <p:cNvPr id="8200" name="Slide Number Placeholder 81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sp>
        <p:nvSpPr>
          <p:cNvPr id="8201" name="Date Placeholder 820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46D58-F24B-4F79-B4B3-5EC32461953B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18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 suspect: The rehearsal dinner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880186"/>
              </p:ext>
            </p:extLst>
          </p:nvPr>
        </p:nvGraphicFramePr>
        <p:xfrm>
          <a:off x="292607" y="1980742"/>
          <a:ext cx="11713463" cy="406231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404873">
                  <a:extLst>
                    <a:ext uri="{9D8B030D-6E8A-4147-A177-3AD203B41FA5}">
                      <a16:colId xmlns:a16="http://schemas.microsoft.com/office/drawing/2014/main" val="2910881686"/>
                    </a:ext>
                  </a:extLst>
                </a:gridCol>
                <a:gridCol w="1847088">
                  <a:extLst>
                    <a:ext uri="{9D8B030D-6E8A-4147-A177-3AD203B41FA5}">
                      <a16:colId xmlns:a16="http://schemas.microsoft.com/office/drawing/2014/main" val="2600268825"/>
                    </a:ext>
                  </a:extLst>
                </a:gridCol>
                <a:gridCol w="1581912">
                  <a:extLst>
                    <a:ext uri="{9D8B030D-6E8A-4147-A177-3AD203B41FA5}">
                      <a16:colId xmlns:a16="http://schemas.microsoft.com/office/drawing/2014/main" val="304140544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280014368"/>
                    </a:ext>
                  </a:extLst>
                </a:gridCol>
                <a:gridCol w="2331720">
                  <a:extLst>
                    <a:ext uri="{9D8B030D-6E8A-4147-A177-3AD203B41FA5}">
                      <a16:colId xmlns:a16="http://schemas.microsoft.com/office/drawing/2014/main" val="2122669608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1818669360"/>
                    </a:ext>
                  </a:extLst>
                </a:gridCol>
                <a:gridCol w="1353310">
                  <a:extLst>
                    <a:ext uri="{9D8B030D-6E8A-4147-A177-3AD203B41FA5}">
                      <a16:colId xmlns:a16="http://schemas.microsoft.com/office/drawing/2014/main" val="1566724887"/>
                    </a:ext>
                  </a:extLst>
                </a:gridCol>
              </a:tblGrid>
              <a:tr h="632062">
                <a:tc>
                  <a:txBody>
                    <a:bodyPr/>
                    <a:lstStyle/>
                    <a:p>
                      <a:r>
                        <a:rPr lang="en-US" b="0" dirty="0" smtClean="0"/>
                        <a:t>Dish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Associated with symptoms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Prepared</a:t>
                      </a:r>
                      <a:r>
                        <a:rPr lang="en-US" b="0" baseline="0" dirty="0" smtClean="0"/>
                        <a:t> by the caterer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Dish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Associated with symptoms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Prepared</a:t>
                      </a:r>
                      <a:r>
                        <a:rPr lang="en-US" b="0" baseline="0" dirty="0" smtClean="0"/>
                        <a:t> by the caterer</a:t>
                      </a:r>
                      <a:endParaRPr lang="en-US" b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51621"/>
                  </a:ext>
                </a:extLst>
              </a:tr>
              <a:tr h="427779">
                <a:tc>
                  <a:txBody>
                    <a:bodyPr/>
                    <a:lstStyle/>
                    <a:p>
                      <a:r>
                        <a:rPr lang="en-US" dirty="0" smtClean="0"/>
                        <a:t>Chicken Fettucine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Brownie bites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829569"/>
                  </a:ext>
                </a:extLst>
              </a:tr>
              <a:tr h="427779">
                <a:tc>
                  <a:txBody>
                    <a:bodyPr/>
                    <a:lstStyle/>
                    <a:p>
                      <a:r>
                        <a:rPr lang="en-US" dirty="0" smtClean="0"/>
                        <a:t>Spaghetti</a:t>
                      </a:r>
                      <a:r>
                        <a:rPr lang="en-US" baseline="0" dirty="0" smtClean="0"/>
                        <a:t> and Meatballs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Lemonade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940648"/>
                  </a:ext>
                </a:extLst>
              </a:tr>
              <a:tr h="427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Caesar Salad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Iced tea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205283"/>
                  </a:ext>
                </a:extLst>
              </a:tr>
              <a:tr h="427779">
                <a:tc>
                  <a:txBody>
                    <a:bodyPr/>
                    <a:lstStyle/>
                    <a:p>
                      <a:r>
                        <a:rPr lang="en-US" dirty="0" smtClean="0"/>
                        <a:t>Romaine lettuce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Pineapple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021036"/>
                  </a:ext>
                </a:extLst>
              </a:tr>
              <a:tr h="427779">
                <a:tc>
                  <a:txBody>
                    <a:bodyPr/>
                    <a:lstStyle/>
                    <a:p>
                      <a:r>
                        <a:rPr lang="en-US" dirty="0" smtClean="0"/>
                        <a:t>Parmesan cheese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Cantaloupe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215460"/>
                  </a:ext>
                </a:extLst>
              </a:tr>
              <a:tr h="427779">
                <a:tc>
                  <a:txBody>
                    <a:bodyPr/>
                    <a:lstStyle/>
                    <a:p>
                      <a:r>
                        <a:rPr lang="en-US" dirty="0" smtClean="0"/>
                        <a:t>Croutons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Honeydew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608532"/>
                  </a:ext>
                </a:extLst>
              </a:tr>
              <a:tr h="427779">
                <a:tc>
                  <a:txBody>
                    <a:bodyPr/>
                    <a:lstStyle/>
                    <a:p>
                      <a:r>
                        <a:rPr lang="en-US" dirty="0" smtClean="0"/>
                        <a:t>Garlic bread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Strawberries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279817"/>
                  </a:ext>
                </a:extLst>
              </a:tr>
              <a:tr h="427779">
                <a:tc>
                  <a:txBody>
                    <a:bodyPr/>
                    <a:lstStyle/>
                    <a:p>
                      <a:r>
                        <a:rPr lang="en-US" dirty="0" smtClean="0"/>
                        <a:t>Breadsticks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Chocolate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738481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319C-16E2-42AD-B088-5A4A7EB13C68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00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was the rehearsal dinner a red herring?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576733"/>
              </p:ext>
            </p:extLst>
          </p:nvPr>
        </p:nvGraphicFramePr>
        <p:xfrm>
          <a:off x="292607" y="1980742"/>
          <a:ext cx="11713463" cy="406231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404873">
                  <a:extLst>
                    <a:ext uri="{9D8B030D-6E8A-4147-A177-3AD203B41FA5}">
                      <a16:colId xmlns:a16="http://schemas.microsoft.com/office/drawing/2014/main" val="2910881686"/>
                    </a:ext>
                  </a:extLst>
                </a:gridCol>
                <a:gridCol w="1847088">
                  <a:extLst>
                    <a:ext uri="{9D8B030D-6E8A-4147-A177-3AD203B41FA5}">
                      <a16:colId xmlns:a16="http://schemas.microsoft.com/office/drawing/2014/main" val="2600268825"/>
                    </a:ext>
                  </a:extLst>
                </a:gridCol>
                <a:gridCol w="1581912">
                  <a:extLst>
                    <a:ext uri="{9D8B030D-6E8A-4147-A177-3AD203B41FA5}">
                      <a16:colId xmlns:a16="http://schemas.microsoft.com/office/drawing/2014/main" val="304140544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280014368"/>
                    </a:ext>
                  </a:extLst>
                </a:gridCol>
                <a:gridCol w="2331720">
                  <a:extLst>
                    <a:ext uri="{9D8B030D-6E8A-4147-A177-3AD203B41FA5}">
                      <a16:colId xmlns:a16="http://schemas.microsoft.com/office/drawing/2014/main" val="2122669608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1818669360"/>
                    </a:ext>
                  </a:extLst>
                </a:gridCol>
                <a:gridCol w="1353310">
                  <a:extLst>
                    <a:ext uri="{9D8B030D-6E8A-4147-A177-3AD203B41FA5}">
                      <a16:colId xmlns:a16="http://schemas.microsoft.com/office/drawing/2014/main" val="1566724887"/>
                    </a:ext>
                  </a:extLst>
                </a:gridCol>
              </a:tblGrid>
              <a:tr h="632062">
                <a:tc>
                  <a:txBody>
                    <a:bodyPr/>
                    <a:lstStyle/>
                    <a:p>
                      <a:r>
                        <a:rPr lang="en-US" b="0" dirty="0" smtClean="0"/>
                        <a:t>Dish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Associated with symptoms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Prepared</a:t>
                      </a:r>
                      <a:r>
                        <a:rPr lang="en-US" b="0" baseline="0" dirty="0" smtClean="0"/>
                        <a:t> by the caterer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Dish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Associated with symptoms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Prepared</a:t>
                      </a:r>
                      <a:r>
                        <a:rPr lang="en-US" b="0" baseline="0" dirty="0" smtClean="0"/>
                        <a:t> by the caterer</a:t>
                      </a:r>
                      <a:endParaRPr lang="en-US" b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51621"/>
                  </a:ext>
                </a:extLst>
              </a:tr>
              <a:tr h="427779">
                <a:tc>
                  <a:txBody>
                    <a:bodyPr/>
                    <a:lstStyle/>
                    <a:p>
                      <a:r>
                        <a:rPr lang="en-US" dirty="0" smtClean="0"/>
                        <a:t>Chicken Fettucine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Brownie bites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829569"/>
                  </a:ext>
                </a:extLst>
              </a:tr>
              <a:tr h="427779">
                <a:tc>
                  <a:txBody>
                    <a:bodyPr/>
                    <a:lstStyle/>
                    <a:p>
                      <a:r>
                        <a:rPr lang="en-US" dirty="0" smtClean="0"/>
                        <a:t>Spaghetti</a:t>
                      </a:r>
                      <a:r>
                        <a:rPr lang="en-US" baseline="0" dirty="0" smtClean="0"/>
                        <a:t> and Meatballs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Lemonade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940648"/>
                  </a:ext>
                </a:extLst>
              </a:tr>
              <a:tr h="427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Caesar Salad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Iced tea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205283"/>
                  </a:ext>
                </a:extLst>
              </a:tr>
              <a:tr h="427779">
                <a:tc>
                  <a:txBody>
                    <a:bodyPr/>
                    <a:lstStyle/>
                    <a:p>
                      <a:r>
                        <a:rPr lang="en-US" dirty="0" smtClean="0"/>
                        <a:t>Romaine lettuce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Pineapple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021036"/>
                  </a:ext>
                </a:extLst>
              </a:tr>
              <a:tr h="427779">
                <a:tc>
                  <a:txBody>
                    <a:bodyPr/>
                    <a:lstStyle/>
                    <a:p>
                      <a:r>
                        <a:rPr lang="en-US" dirty="0" smtClean="0"/>
                        <a:t>Parmesan cheese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Cantaloupe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215460"/>
                  </a:ext>
                </a:extLst>
              </a:tr>
              <a:tr h="427779">
                <a:tc>
                  <a:txBody>
                    <a:bodyPr/>
                    <a:lstStyle/>
                    <a:p>
                      <a:r>
                        <a:rPr lang="en-US" dirty="0" smtClean="0"/>
                        <a:t>Croutons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Honeydew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608532"/>
                  </a:ext>
                </a:extLst>
              </a:tr>
              <a:tr h="427779">
                <a:tc>
                  <a:txBody>
                    <a:bodyPr/>
                    <a:lstStyle/>
                    <a:p>
                      <a:r>
                        <a:rPr lang="en-US" dirty="0" smtClean="0"/>
                        <a:t>Garlic bread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Strawberries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279817"/>
                  </a:ext>
                </a:extLst>
              </a:tr>
              <a:tr h="427779">
                <a:tc>
                  <a:txBody>
                    <a:bodyPr/>
                    <a:lstStyle/>
                    <a:p>
                      <a:r>
                        <a:rPr lang="en-US" dirty="0" smtClean="0"/>
                        <a:t>Breadsticks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Chocolate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738481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E6B7-8756-4FF8-86E5-9973B5886FE8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02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was the rehearsal dinner a red herring?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80745" y="2029968"/>
            <a:ext cx="1019556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We interviewed 17 people who attended the rehearsal dinner.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Of those, 15 got sick. Only two did not get sick.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However, we interviewed 6 people who did NOT attend the rehearsal dinner but DID get sick.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188755"/>
              </p:ext>
            </p:extLst>
          </p:nvPr>
        </p:nvGraphicFramePr>
        <p:xfrm>
          <a:off x="2850007" y="4665716"/>
          <a:ext cx="5833873" cy="128333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404873">
                  <a:extLst>
                    <a:ext uri="{9D8B030D-6E8A-4147-A177-3AD203B41FA5}">
                      <a16:colId xmlns:a16="http://schemas.microsoft.com/office/drawing/2014/main" val="449717216"/>
                    </a:ext>
                  </a:extLst>
                </a:gridCol>
                <a:gridCol w="1847088">
                  <a:extLst>
                    <a:ext uri="{9D8B030D-6E8A-4147-A177-3AD203B41FA5}">
                      <a16:colId xmlns:a16="http://schemas.microsoft.com/office/drawing/2014/main" val="3325187394"/>
                    </a:ext>
                  </a:extLst>
                </a:gridCol>
                <a:gridCol w="1581912">
                  <a:extLst>
                    <a:ext uri="{9D8B030D-6E8A-4147-A177-3AD203B41FA5}">
                      <a16:colId xmlns:a16="http://schemas.microsoft.com/office/drawing/2014/main" val="2104336619"/>
                    </a:ext>
                  </a:extLst>
                </a:gridCol>
              </a:tblGrid>
              <a:tr h="427779">
                <a:tc>
                  <a:txBody>
                    <a:bodyPr/>
                    <a:lstStyle/>
                    <a:p>
                      <a:endParaRPr lang="en-US" b="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ym typeface="Wingdings" panose="05000000000000000000" pitchFamily="2" charset="2"/>
                        </a:rPr>
                        <a:t>Attended 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ym typeface="Wingdings" panose="05000000000000000000" pitchFamily="2" charset="2"/>
                        </a:rPr>
                        <a:t>Did</a:t>
                      </a:r>
                      <a:r>
                        <a:rPr lang="en-US" b="0" baseline="0" dirty="0" smtClean="0">
                          <a:sym typeface="Wingdings" panose="05000000000000000000" pitchFamily="2" charset="2"/>
                        </a:rPr>
                        <a:t> not attend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65794"/>
                  </a:ext>
                </a:extLst>
              </a:tr>
              <a:tr h="4277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Sick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ym typeface="Wingdings" panose="05000000000000000000" pitchFamily="2" charset="2"/>
                        </a:rPr>
                        <a:t>15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6</a:t>
                      </a:r>
                      <a:endParaRPr lang="en-US" b="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857861"/>
                  </a:ext>
                </a:extLst>
              </a:tr>
              <a:tr h="427779">
                <a:tc>
                  <a:txBody>
                    <a:bodyPr/>
                    <a:lstStyle/>
                    <a:p>
                      <a:r>
                        <a:rPr lang="en-US" b="0" dirty="0" smtClean="0"/>
                        <a:t>Not sick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ym typeface="Wingdings" panose="05000000000000000000" pitchFamily="2" charset="2"/>
                        </a:rPr>
                        <a:t>2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ym typeface="Wingdings" panose="05000000000000000000" pitchFamily="2" charset="2"/>
                        </a:rPr>
                        <a:t>31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398348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15FE-3BB8-4B89-8DB8-3CAC166ED64A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28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Epidemiology theory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510" t="12043" r="27295" b="14628"/>
          <a:stretch/>
        </p:blipFill>
        <p:spPr>
          <a:xfrm>
            <a:off x="852212" y="1886675"/>
            <a:ext cx="4238021" cy="41619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2376" y="1885422"/>
            <a:ext cx="2238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random population</a:t>
            </a:r>
            <a:endParaRPr lang="en-US" sz="2400" dirty="0"/>
          </a:p>
        </p:txBody>
      </p:sp>
      <p:sp>
        <p:nvSpPr>
          <p:cNvPr id="63" name="TextBox 62"/>
          <p:cNvSpPr txBox="1"/>
          <p:nvPr/>
        </p:nvSpPr>
        <p:spPr>
          <a:xfrm>
            <a:off x="216124" y="3709999"/>
            <a:ext cx="2238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Sick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98420" y="5169210"/>
            <a:ext cx="2238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3175">
                  <a:solidFill>
                    <a:sysClr val="windowText" lastClr="000000"/>
                  </a:solidFill>
                </a:ln>
                <a:solidFill>
                  <a:srgbClr val="8BD4F1"/>
                </a:solidFill>
              </a:rPr>
              <a:t>Well</a:t>
            </a:r>
            <a:endParaRPr lang="en-US" sz="3600" b="1" dirty="0">
              <a:ln w="3175">
                <a:solidFill>
                  <a:sysClr val="windowText" lastClr="000000"/>
                </a:solidFill>
              </a:ln>
              <a:solidFill>
                <a:srgbClr val="8BD4F1"/>
              </a:solidFill>
            </a:endParaRPr>
          </a:p>
        </p:txBody>
      </p:sp>
      <p:grpSp>
        <p:nvGrpSpPr>
          <p:cNvPr id="69" name="EpiAnalysis"/>
          <p:cNvGrpSpPr/>
          <p:nvPr/>
        </p:nvGrpSpPr>
        <p:grpSpPr>
          <a:xfrm>
            <a:off x="4910316" y="2172702"/>
            <a:ext cx="2245227" cy="830997"/>
            <a:chOff x="4910316" y="2172702"/>
            <a:chExt cx="2245227" cy="830997"/>
          </a:xfrm>
        </p:grpSpPr>
        <p:cxnSp>
          <p:nvCxnSpPr>
            <p:cNvPr id="67" name="Straight Arrow Connector 66"/>
            <p:cNvCxnSpPr/>
            <p:nvPr/>
          </p:nvCxnSpPr>
          <p:spPr>
            <a:xfrm>
              <a:off x="4920343" y="2607958"/>
              <a:ext cx="22352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4910316" y="2172702"/>
              <a:ext cx="22384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Epidemiological analysis</a:t>
              </a:r>
              <a:endParaRPr lang="en-US" sz="2400" dirty="0"/>
            </a:p>
          </p:txBody>
        </p:sp>
      </p:grpSp>
      <p:pic>
        <p:nvPicPr>
          <p:cNvPr id="78" name="unsortedfade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512" t="12043" r="27294" b="14628"/>
          <a:stretch/>
        </p:blipFill>
        <p:spPr>
          <a:xfrm>
            <a:off x="6862434" y="1853754"/>
            <a:ext cx="4826598" cy="4161954"/>
          </a:xfrm>
          <a:prstGeom prst="rect">
            <a:avLst/>
          </a:prstGeom>
          <a:ln>
            <a:noFill/>
          </a:ln>
        </p:spPr>
      </p:pic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311" t="12433" r="18244" b="15448"/>
          <a:stretch/>
        </p:blipFill>
        <p:spPr>
          <a:xfrm rot="11936969">
            <a:off x="6610878" y="1776407"/>
            <a:ext cx="5536520" cy="4273970"/>
          </a:xfrm>
          <a:prstGeom prst="rect">
            <a:avLst/>
          </a:prstGeom>
        </p:spPr>
      </p:pic>
      <p:grpSp>
        <p:nvGrpSpPr>
          <p:cNvPr id="77" name="Exposure"/>
          <p:cNvGrpSpPr/>
          <p:nvPr/>
        </p:nvGrpSpPr>
        <p:grpSpPr>
          <a:xfrm>
            <a:off x="6552139" y="2358039"/>
            <a:ext cx="5792551" cy="3783666"/>
            <a:chOff x="6552139" y="2358039"/>
            <a:chExt cx="5792551" cy="3783666"/>
          </a:xfrm>
        </p:grpSpPr>
        <p:cxnSp>
          <p:nvCxnSpPr>
            <p:cNvPr id="59" name="Straight Connector 58"/>
            <p:cNvCxnSpPr/>
            <p:nvPr/>
          </p:nvCxnSpPr>
          <p:spPr>
            <a:xfrm flipV="1">
              <a:off x="9361714" y="2358039"/>
              <a:ext cx="0" cy="372716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6552139" y="5169210"/>
              <a:ext cx="22384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Ate gas station sushi</a:t>
              </a:r>
              <a:endParaRPr lang="en-US" sz="24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145582" y="5310708"/>
              <a:ext cx="21991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Did not eat gas station sushi</a:t>
              </a:r>
              <a:endParaRPr lang="en-US" sz="2400" dirty="0"/>
            </a:p>
          </p:txBody>
        </p:sp>
      </p:grpSp>
      <p:sp>
        <p:nvSpPr>
          <p:cNvPr id="83" name="Slide Number Placeholder 8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sp>
        <p:nvSpPr>
          <p:cNvPr id="84" name="Date Placeholder 8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6737D-76B5-45D7-99E3-B95F60A72DB5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13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5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Epidemiology in practice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601047" y="2446448"/>
            <a:ext cx="2238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Sick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594838" y="3456529"/>
            <a:ext cx="2238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3175">
                  <a:solidFill>
                    <a:sysClr val="windowText" lastClr="000000"/>
                  </a:solidFill>
                </a:ln>
                <a:solidFill>
                  <a:srgbClr val="8BD4F1"/>
                </a:solidFill>
              </a:rPr>
              <a:t>Well</a:t>
            </a:r>
            <a:endParaRPr lang="en-US" sz="3600" b="1" dirty="0">
              <a:ln w="3175">
                <a:solidFill>
                  <a:sysClr val="windowText" lastClr="000000"/>
                </a:solidFill>
              </a:ln>
              <a:solidFill>
                <a:srgbClr val="8BD4F1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2827844" y="1841284"/>
            <a:ext cx="5849256" cy="4358560"/>
            <a:chOff x="2827844" y="1841284"/>
            <a:chExt cx="5849256" cy="4358560"/>
          </a:xfrm>
        </p:grpSpPr>
        <p:pic>
          <p:nvPicPr>
            <p:cNvPr id="62" name="Picture 4" descr="Image result for complex social network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7844" y="1841284"/>
              <a:ext cx="5849256" cy="4358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Oval 64"/>
            <p:cNvSpPr/>
            <p:nvPr/>
          </p:nvSpPr>
          <p:spPr>
            <a:xfrm>
              <a:off x="5279843" y="4229671"/>
              <a:ext cx="182880" cy="18288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168208" y="4279455"/>
              <a:ext cx="173736" cy="173736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5435699" y="4738941"/>
              <a:ext cx="164592" cy="164592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6168208" y="3938268"/>
              <a:ext cx="164592" cy="164592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5840548" y="3688905"/>
              <a:ext cx="164592" cy="164592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5823022" y="3399345"/>
              <a:ext cx="137160" cy="13716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330832" y="3677030"/>
              <a:ext cx="137160" cy="13716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5629347" y="3536505"/>
              <a:ext cx="137160" cy="13716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5866964" y="4661598"/>
              <a:ext cx="182880" cy="18288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5936560" y="3171008"/>
              <a:ext cx="137160" cy="13716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894787" y="3958334"/>
              <a:ext cx="137160" cy="13716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153540" y="3876038"/>
              <a:ext cx="164592" cy="164592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6008310" y="3586896"/>
              <a:ext cx="91440" cy="9144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6079181" y="3396170"/>
              <a:ext cx="137160" cy="13716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5621600" y="4453191"/>
              <a:ext cx="91440" cy="9144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5415379" y="3912614"/>
              <a:ext cx="91440" cy="9144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7164727" y="3879213"/>
              <a:ext cx="91440" cy="9144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4465260" y="4647501"/>
              <a:ext cx="91440" cy="9144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5393154" y="3037172"/>
              <a:ext cx="73152" cy="73152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3910429" y="3203012"/>
              <a:ext cx="73152" cy="73152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4069179" y="3149808"/>
              <a:ext cx="73152" cy="73152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4032603" y="3276164"/>
              <a:ext cx="73152" cy="73152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4124202" y="3359594"/>
              <a:ext cx="73152" cy="73152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3983581" y="3496754"/>
              <a:ext cx="73152" cy="73152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3818481" y="3490404"/>
              <a:ext cx="73152" cy="73152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4739647" y="5791907"/>
              <a:ext cx="45720" cy="4572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6124901" y="5435791"/>
              <a:ext cx="45720" cy="4572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7451097" y="4707318"/>
              <a:ext cx="45720" cy="4572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3620624" y="4215955"/>
              <a:ext cx="45720" cy="4572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3734861" y="5769047"/>
              <a:ext cx="45720" cy="4572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7210447" y="5998282"/>
              <a:ext cx="45720" cy="4572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055109" y="2129777"/>
              <a:ext cx="45720" cy="4572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5235836" y="2237611"/>
              <a:ext cx="45720" cy="4572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7231900" y="2327057"/>
              <a:ext cx="45720" cy="4572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4603532" y="2746754"/>
              <a:ext cx="45720" cy="4572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7231900" y="3014312"/>
              <a:ext cx="45720" cy="4572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8074124" y="3820982"/>
              <a:ext cx="91440" cy="9144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8165039" y="4366323"/>
              <a:ext cx="91440" cy="9144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5611604" y="3997704"/>
              <a:ext cx="73152" cy="73152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999092" y="5519611"/>
              <a:ext cx="45720" cy="4572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70D33-207E-43D2-93EC-0857A436B747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7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What percent of Corvallis residents are between the ages of 18 and 24?</a:t>
            </a:r>
          </a:p>
        </p:txBody>
      </p:sp>
      <p:sp>
        <p:nvSpPr>
          <p:cNvPr id="3" name="TPAnswers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2346960" y="1845734"/>
            <a:ext cx="3749041" cy="4023360"/>
          </a:xfrm>
        </p:spPr>
        <p:txBody>
          <a:bodyPr>
            <a:normAutofit/>
          </a:bodyPr>
          <a:lstStyle/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3200" dirty="0"/>
              <a:t>12%</a:t>
            </a:r>
          </a:p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3200" dirty="0"/>
              <a:t>20%</a:t>
            </a:r>
          </a:p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3200" dirty="0"/>
              <a:t>28%</a:t>
            </a:r>
          </a:p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3200" dirty="0"/>
              <a:t>40%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3B2D9-EA11-4CB9-AFFC-C07B2058F829}" type="slidenum">
              <a:rPr lang="en-US" smtClean="0"/>
              <a:t>4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A154F-AB7A-47D1-92A5-75F1C91A7926}" type="datetime1">
              <a:rPr lang="en-US" smtClean="0"/>
              <a:t>3/1/2019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637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Epidemiology in practice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89494" y="1853754"/>
            <a:ext cx="5849256" cy="4358560"/>
            <a:chOff x="2827844" y="1841284"/>
            <a:chExt cx="5849256" cy="4358560"/>
          </a:xfrm>
        </p:grpSpPr>
        <p:pic>
          <p:nvPicPr>
            <p:cNvPr id="6" name="Picture 4" descr="Image result for complex social network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7844" y="1841284"/>
              <a:ext cx="5849256" cy="4358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Oval 13"/>
            <p:cNvSpPr/>
            <p:nvPr/>
          </p:nvSpPr>
          <p:spPr>
            <a:xfrm>
              <a:off x="5279843" y="4229671"/>
              <a:ext cx="182880" cy="18288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168208" y="4279455"/>
              <a:ext cx="173736" cy="173736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435699" y="4738941"/>
              <a:ext cx="164592" cy="164592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168208" y="3938268"/>
              <a:ext cx="164592" cy="164592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840548" y="3688905"/>
              <a:ext cx="164592" cy="164592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5823022" y="3399345"/>
              <a:ext cx="137160" cy="13716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330832" y="3677030"/>
              <a:ext cx="137160" cy="13716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629347" y="3536505"/>
              <a:ext cx="137160" cy="13716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866964" y="4661598"/>
              <a:ext cx="182880" cy="18288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936560" y="3171008"/>
              <a:ext cx="137160" cy="13716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5894787" y="3958334"/>
              <a:ext cx="137160" cy="13716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153540" y="3876038"/>
              <a:ext cx="164592" cy="164592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008310" y="3586896"/>
              <a:ext cx="91440" cy="9144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079181" y="3396170"/>
              <a:ext cx="137160" cy="13716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621600" y="4453191"/>
              <a:ext cx="91440" cy="9144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415379" y="3912614"/>
              <a:ext cx="91440" cy="9144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164727" y="3879213"/>
              <a:ext cx="91440" cy="9144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465260" y="4647501"/>
              <a:ext cx="91440" cy="9144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393154" y="3037172"/>
              <a:ext cx="73152" cy="73152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910429" y="3203012"/>
              <a:ext cx="73152" cy="73152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069179" y="3149808"/>
              <a:ext cx="73152" cy="73152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032603" y="3276164"/>
              <a:ext cx="73152" cy="73152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124202" y="3359594"/>
              <a:ext cx="73152" cy="73152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983581" y="3496754"/>
              <a:ext cx="73152" cy="73152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3818481" y="3490404"/>
              <a:ext cx="73152" cy="73152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739647" y="5791907"/>
              <a:ext cx="45720" cy="4572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124901" y="5435791"/>
              <a:ext cx="45720" cy="4572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7451097" y="4707318"/>
              <a:ext cx="45720" cy="4572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620624" y="4215955"/>
              <a:ext cx="45720" cy="4572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734861" y="5769047"/>
              <a:ext cx="45720" cy="4572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210447" y="5998282"/>
              <a:ext cx="45720" cy="4572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055109" y="2129777"/>
              <a:ext cx="45720" cy="4572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235836" y="2237611"/>
              <a:ext cx="45720" cy="4572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7231900" y="2327057"/>
              <a:ext cx="45720" cy="4572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4603532" y="2746754"/>
              <a:ext cx="45720" cy="4572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7231900" y="3014312"/>
              <a:ext cx="45720" cy="4572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074124" y="3820982"/>
              <a:ext cx="91440" cy="9144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8165039" y="4366323"/>
              <a:ext cx="91440" cy="9144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611604" y="3997704"/>
              <a:ext cx="73152" cy="73152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999092" y="5519611"/>
              <a:ext cx="45720" cy="45720"/>
            </a:xfrm>
            <a:prstGeom prst="ellipse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7075117" y="2197381"/>
            <a:ext cx="441211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 smtClean="0"/>
              <a:t>The large cluster represents the rehearsal dinner attendees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Ate at the rehearsal dinner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Close friends of bride/groom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Went through the wedding buffet at around the same time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We interviewed almost all of them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24A8-CDEC-4648-8306-4617AFC35EE3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8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bride had saved some leftovers from the wedding. We were able to have them tested for E. Coli.</a:t>
            </a:r>
          </a:p>
        </p:txBody>
      </p:sp>
      <p:pic>
        <p:nvPicPr>
          <p:cNvPr id="56" name="Picture 55" descr="Grilled Me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91" y="2413919"/>
            <a:ext cx="4289425" cy="321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0"/>
          <a:stretch/>
        </p:blipFill>
        <p:spPr bwMode="auto">
          <a:xfrm>
            <a:off x="7687266" y="2117391"/>
            <a:ext cx="1995988" cy="190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Image result for potato sal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503" y="4121253"/>
            <a:ext cx="2768804" cy="184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Grilled Me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401" y="3299307"/>
            <a:ext cx="1930203" cy="144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1744712" y="2152565"/>
            <a:ext cx="4884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 smtClean="0"/>
              <a:t>The </a:t>
            </a:r>
            <a:r>
              <a:rPr lang="en-US" sz="2400" dirty="0" smtClean="0"/>
              <a:t>potato </a:t>
            </a:r>
            <a:r>
              <a:rPr lang="en-US" sz="2400" dirty="0" smtClean="0"/>
              <a:t>salad tested positive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CD742-B6BA-4772-B9D6-C7AF29B33C37}" type="datetime1">
              <a:rPr lang="en-US" smtClean="0"/>
              <a:t>3/1/2019</a:t>
            </a:fld>
            <a:endParaRPr lang="en-US" dirty="0"/>
          </a:p>
        </p:txBody>
      </p:sp>
      <p:pic>
        <p:nvPicPr>
          <p:cNvPr id="15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0"/>
          <a:stretch/>
        </p:blipFill>
        <p:spPr bwMode="auto">
          <a:xfrm>
            <a:off x="8297432" y="2686304"/>
            <a:ext cx="782653" cy="74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Image result for potato sal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60" y="3582611"/>
            <a:ext cx="4278743" cy="285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Image result for e coli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1DC35F"/>
              </a:clrFrom>
              <a:clrTo>
                <a:srgbClr val="1DC35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67454">
            <a:off x="6570792" y="3512364"/>
            <a:ext cx="1471423" cy="113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Image result for e coli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1DC35F"/>
              </a:clrFrom>
              <a:clrTo>
                <a:srgbClr val="1DC35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75313">
            <a:off x="10078341" y="4331222"/>
            <a:ext cx="1471423" cy="113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Image result for e coli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1DC35F"/>
              </a:clrFrom>
              <a:clrTo>
                <a:srgbClr val="1DC35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13689">
            <a:off x="7486960" y="5248396"/>
            <a:ext cx="1471423" cy="113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44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also directly tested the sick guests</a:t>
            </a:r>
            <a:endParaRPr lang="en-US" dirty="0"/>
          </a:p>
        </p:txBody>
      </p:sp>
      <p:pic>
        <p:nvPicPr>
          <p:cNvPr id="9218" name="Picture 2" descr="Image result for biohazar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200"/>
              </a:clrFrom>
              <a:clrTo>
                <a:srgbClr val="FFF2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570" y="3048000"/>
            <a:ext cx="1356230" cy="128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451579" y="2187856"/>
            <a:ext cx="538737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 smtClean="0"/>
              <a:t>7 people agreed to provide a stool sample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3 catering employees tested negative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One wedding guest tested negative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Two wedding guests tested </a:t>
            </a:r>
            <a:r>
              <a:rPr lang="en-US" sz="2400" dirty="0" smtClean="0">
                <a:solidFill>
                  <a:srgbClr val="FF0000"/>
                </a:solidFill>
              </a:rPr>
              <a:t>positive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One of these guests did not attend the rehearsal dinner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The catering owner (and head chef) tested </a:t>
            </a:r>
            <a:r>
              <a:rPr lang="en-US" sz="2400" dirty="0" smtClean="0">
                <a:solidFill>
                  <a:srgbClr val="FF0000"/>
                </a:solidFill>
              </a:rPr>
              <a:t>positive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1D1D-07A3-44AC-9592-EDEC66E40269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55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did we learn?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451578" y="2044981"/>
            <a:ext cx="960327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Most rehearsal dinner attendees got sick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None of the foods from the wedding reception were significantly correlated with symptoms except for the potato salad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At least one case of E. Coli did not attend the rehearsal dinner,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/>
              <a:t>potato </a:t>
            </a:r>
            <a:r>
              <a:rPr lang="en-US" sz="2400" dirty="0" smtClean="0"/>
              <a:t>salad from the wedding was positive for E. Coli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The person who had prepared the catered food tested positive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What do you think happened?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BDC42-1CC0-4FE4-9620-49D09CFCC1FB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79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PQuestion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What percent of Corvallis residents are between the ages of 18 and 24?</a:t>
            </a:r>
          </a:p>
        </p:txBody>
      </p:sp>
      <p:sp>
        <p:nvSpPr>
          <p:cNvPr id="3" name="TPAnswers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2346960" y="1845734"/>
            <a:ext cx="3749041" cy="4023360"/>
          </a:xfrm>
        </p:spPr>
        <p:txBody>
          <a:bodyPr>
            <a:normAutofit/>
          </a:bodyPr>
          <a:lstStyle/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3200" dirty="0"/>
              <a:t>12%</a:t>
            </a:r>
          </a:p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3200" dirty="0"/>
              <a:t>20%</a:t>
            </a:r>
          </a:p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3200" dirty="0"/>
              <a:t>28%</a:t>
            </a:r>
          </a:p>
          <a:p>
            <a:pPr marL="514350" indent="-514350">
              <a:buClrTx/>
              <a:buFont typeface="Calibri" panose="020F0502020204030204" pitchFamily="34" charset="0"/>
              <a:buAutoNum type="alphaUcPeriod"/>
            </a:pPr>
            <a:r>
              <a:rPr lang="en-US" sz="3200" dirty="0"/>
              <a:t>40%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17103" y="3026418"/>
            <a:ext cx="1250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28%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3B2D9-EA11-4CB9-AFFC-C07B2058F829}" type="slidenum">
              <a:rPr lang="en-US" smtClean="0"/>
              <a:t>5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68E0F-09BB-4DA6-8D84-C5850F81D5F2}" type="datetime1">
              <a:rPr lang="en-US" smtClean="0"/>
              <a:t>3/1/2019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546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099458"/>
            <a:ext cx="9144000" cy="4572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0" y="398214"/>
            <a:ext cx="9144000" cy="10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0"/>
              </a:rPr>
              <a:t>A typical population pyramid (Oregon, 2015)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7562B-D516-43EE-A761-2D72A0FAC181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91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099458"/>
            <a:ext cx="9144000" cy="4572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11829" y="398214"/>
            <a:ext cx="7968343" cy="10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0"/>
              </a:rPr>
              <a:t>Corvallis’ population pyramid, 2015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3B7BD-9D23-4529-9AB9-E009DF2287B3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48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consequence of OSU: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200" dirty="0"/>
              <a:t>Corvallis has the </a:t>
            </a:r>
            <a:r>
              <a:rPr lang="en-US" sz="4000" b="1" dirty="0"/>
              <a:t>highest</a:t>
            </a:r>
            <a:r>
              <a:rPr lang="en-US" sz="3200" dirty="0"/>
              <a:t> poverty rate among the 18 Oregon cities with at least 30,000 residents.</a:t>
            </a:r>
          </a:p>
          <a:p>
            <a:r>
              <a:rPr lang="en-US" sz="3200" dirty="0"/>
              <a:t>Corvallis has the </a:t>
            </a:r>
            <a:r>
              <a:rPr lang="en-US" sz="4000" b="1" dirty="0"/>
              <a:t>sixth lowest </a:t>
            </a:r>
            <a:r>
              <a:rPr lang="en-US" sz="3200" dirty="0"/>
              <a:t>poverty rate among the 18 Oregon cities with at least 30,000 residents, when individuals aged 18-24 are excluded from the calculation.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F61CD-8C1F-4828-97C9-1A34BEE905CE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26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3B2D9-EA11-4CB9-AFFC-C07B2058F82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476" y="-402805"/>
            <a:ext cx="8571428" cy="672380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0AFA-6854-4FD9-8EBC-601926234AB2}" type="datetime1">
              <a:rPr lang="en-US" smtClean="0"/>
              <a:t>3/1/2019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3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7ACB9AD0D81C49BF9E043E1971B0053F&lt;/guid&gt;&#10;        &lt;description /&gt;&#10;        &lt;date&gt;3/7/2017 9:29:35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C6FB79A692F94E7CA9529D60E0A68CA7&lt;/guid&gt;&#10;            &lt;repollguid&gt;8353643384724B679AE501101EA3B754&lt;/repollguid&gt;&#10;            &lt;sourceid&gt;1EF14E40C4394493B0B6773DDB5B5883&lt;/sourceid&gt;&#10;            &lt;questiontext&gt;What percent of Corvallis residents are between the ages of 18 and 24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answers&gt;&#10;                &lt;answer&gt;&#10;                    &lt;guid&gt;D5560C3EF18744419583E8F02415AD42&lt;/guid&gt;&#10;                    &lt;answertext&gt;12%&lt;/answertext&gt;&#10;                    &lt;valuetype&gt;-1&lt;/valuetype&gt;&#10;                &lt;/answer&gt;&#10;                &lt;answer&gt;&#10;                    &lt;guid&gt;0B3720FCB2AD41D2AE6D3090B760A03B&lt;/guid&gt;&#10;                    &lt;answertext&gt;20%&lt;/answertext&gt;&#10;                    &lt;valuetype&gt;-1&lt;/valuetype&gt;&#10;                &lt;/answer&gt;&#10;                &lt;answer&gt;&#10;                    &lt;guid&gt;E0DC1A236B52454891C466E04DABB2BA&lt;/guid&gt;&#10;                    &lt;answertext&gt;28%&lt;/answertext&gt;&#10;                    &lt;valuetype&gt;1&lt;/valuetype&gt;&#10;                &lt;/answer&gt;&#10;                &lt;answer&gt;&#10;                    &lt;guid&gt;65120B1E42224643B1A391EF6211A2E6&lt;/guid&gt;&#10;                    &lt;answertext&gt;40%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LIVECHARTING" val="False"/>
  <p:tag name="AUTOOPENPOLL" val="True"/>
  <p:tag name="AUTOFORMATCHART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BAF4F3CE5AC94AFD94C71FE339C8694A&lt;/guid&gt;&#10;        &lt;description /&gt;&#10;        &lt;date&gt;3/7/2017 9:35:59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6DAFE7A7FBB7410E941A303B9EBD4CE0&lt;/guid&gt;&#10;            &lt;repollguid&gt;E7F8D457B4074DB29D7120C682903927&lt;/repollguid&gt;&#10;            &lt;sourceid&gt;41D5E8DC54DD45BA928BB81DF7B2D39D&lt;/sourceid&gt;&#10;            &lt;questiontext&gt;Which neighborhood has the highest percentage of low-income families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answers&gt;&#10;                &lt;answer&gt;&#10;                    &lt;guid&gt;82183D58D0254849958B6964FCDEDA63&lt;/guid&gt;&#10;                    &lt;answertext&gt;Northwest Corvallis&lt;/answertext&gt;&#10;                    &lt;valuetype&gt;-1&lt;/valuetype&gt;&#10;                &lt;/answer&gt;&#10;                &lt;answer&gt;&#10;                    &lt;guid&gt;C25FEF652C4644118841DB2155C7ED58&lt;/guid&gt;&#10;                    &lt;answertext&gt;Northeast Corvallis&lt;/answertext&gt;&#10;                    &lt;valuetype&gt;1&lt;/valuetype&gt;&#10;                &lt;/answer&gt;&#10;                &lt;answer&gt;&#10;                    &lt;guid&gt;2B4BFCD4390341ED86917ACEA621A112&lt;/guid&gt;&#10;                    &lt;answertext&gt;Central Corvallis&lt;/answertext&gt;&#10;                    &lt;valuetype&gt;1&lt;/valuetype&gt;&#10;                &lt;/answer&gt;&#10;                &lt;answer&gt;&#10;                    &lt;guid&gt;373DA5203F1545DA8C4EF69BB28E218B&lt;/guid&gt;&#10;                    &lt;answertext&gt;Southwest Corvallis&lt;/answertext&gt;&#10;                    &lt;valuetype&gt;-1&lt;/valuetype&gt;&#10;                &lt;/answer&gt;&#10;                &lt;answer&gt;&#10;                    &lt;guid&gt;9B7C3D4212584459AA7479983DE256FD&lt;/guid&gt;&#10;                    &lt;answertext&gt; South Corvallis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LIVECHARTING" val="False"/>
  <p:tag name="AUTOOPENPOLL" val="True"/>
  <p:tag name="AUTOFORMATCHART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NUMBERFORMAT" val="0"/>
  <p:tag name="LABELFORMAT" val="0"/>
  <p:tag name="DEFINEDCOLORS" val="3,6,10,45,32,50,13,4,9,55,1"/>
  <p:tag name="COLORTYPE" val="SCHEM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BAF4F3CE5AC94AFD94C71FE339C8694A&lt;/guid&gt;&#10;        &lt;description /&gt;&#10;        &lt;date&gt;3/7/2017 9:35:59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6DAFE7A7FBB7410E941A303B9EBD4CE0&lt;/guid&gt;&#10;            &lt;repollguid&gt;E7F8D457B4074DB29D7120C682903927&lt;/repollguid&gt;&#10;            &lt;sourceid&gt;41D5E8DC54DD45BA928BB81DF7B2D39D&lt;/sourceid&gt;&#10;            &lt;questiontext&gt;Which neighborhood has the highest percentage of low-income families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answers&gt;&#10;                &lt;answer&gt;&#10;                    &lt;guid&gt;82183D58D0254849958B6964FCDEDA63&lt;/guid&gt;&#10;                    &lt;answertext&gt;Northwest Corvallis&lt;/answertext&gt;&#10;                    &lt;valuetype&gt;-1&lt;/valuetype&gt;&#10;                &lt;/answer&gt;&#10;                &lt;answer&gt;&#10;                    &lt;guid&gt;C25FEF652C4644118841DB2155C7ED58&lt;/guid&gt;&#10;                    &lt;answertext&gt;Northeast Corvallis&lt;/answertext&gt;&#10;                    &lt;valuetype&gt;1&lt;/valuetype&gt;&#10;                &lt;/answer&gt;&#10;                &lt;answer&gt;&#10;                    &lt;guid&gt;2B4BFCD4390341ED86917ACEA621A112&lt;/guid&gt;&#10;                    &lt;answertext&gt;Central Corvallis&lt;/answertext&gt;&#10;                    &lt;valuetype&gt;1&lt;/valuetype&gt;&#10;                &lt;/answer&gt;&#10;                &lt;answer&gt;&#10;                    &lt;guid&gt;373DA5203F1545DA8C4EF69BB28E218B&lt;/guid&gt;&#10;                    &lt;answertext&gt;Southwest Corvallis&lt;/answertext&gt;&#10;                    &lt;valuetype&gt;-1&lt;/valuetype&gt;&#10;                &lt;/answer&gt;&#10;                &lt;answer&gt;&#10;                    &lt;guid&gt;9B7C3D4212584459AA7479983DE256FD&lt;/guid&gt;&#10;                    &lt;answertext&gt; South Corvallis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LIVECHARTING" val="False"/>
  <p:tag name="AUTOOPENPOLL" val="True"/>
  <p:tag name="AUTOFORMATCHART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0"/>
  <p:tag name="NUMBERFORMAT" val="0"/>
  <p:tag name="LABELFORMAT" val="0"/>
  <p:tag name="DEFINEDCOLORS" val="3,6,10,45,32,50,13,4,9,55,1"/>
  <p:tag name="COLORTYPE" val="SCHEM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FD7420481F354248AF1FD67F869636C4&lt;/guid&gt;&#10;        &lt;description /&gt;&#10;        &lt;date&gt;3/7/2017 9:39:36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A86EF07471D444F9A043AFFA9D97CE1E&lt;/guid&gt;&#10;            &lt;repollguid&gt;EE2532E144A245A0B84DD9A5F7170140&lt;/repollguid&gt;&#10;            &lt;sourceid&gt;175F5273D02649EA80AB5C0B88F73769&lt;/sourceid&gt;&#10;            &lt;questiontext&gt;What percent of households headed by residents identifying as Hispanic or Latino are owned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answers&gt;&#10;                &lt;answer&gt;&#10;                    &lt;guid&gt;787682F5D5D94F4EBB2AF60BF51358BA&lt;/guid&gt;&#10;                    &lt;answertext&gt;11%&lt;/answertext&gt;&#10;                    &lt;valuetype&gt;-1&lt;/valuetype&gt;&#10;                &lt;/answer&gt;&#10;                &lt;answer&gt;&#10;                    &lt;guid&gt;40C80C43E5F64C52B1B1C2FEC522D23A&lt;/guid&gt;&#10;                    &lt;answertext&gt;22%&lt;/answertext&gt;&#10;                    &lt;valuetype&gt;1&lt;/valuetype&gt;&#10;                &lt;/answer&gt;&#10;                &lt;answer&gt;&#10;                    &lt;guid&gt;EB312CCDB5A845019CF882E5BC94DFF0&lt;/guid&gt;&#10;                    &lt;answertext&gt;33%&lt;/answertext&gt;&#10;                    &lt;valuetype&gt;-1&lt;/valuetype&gt;&#10;                &lt;/answer&gt;&#10;                &lt;answer&gt;&#10;                    &lt;guid&gt;2F5BF013A3A3422491C4485365535036&lt;/guid&gt;&#10;                    &lt;answertext&gt;44%&lt;/answertext&gt;&#10;                    &lt;valuetype&gt;-1&lt;/valuetype&gt;&#10;                &lt;/answer&gt;&#10;                &lt;answer&gt;&#10;                    &lt;guid&gt;9377AF6A33BF4FC8A44598A4E4A62684&lt;/guid&gt;&#10;                    &lt;answertext&gt;55%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LIVECHARTING" val="False"/>
  <p:tag name="AUTOOPENPOLL" val="True"/>
  <p:tag name="AUTOFORMATCHART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FD7420481F354248AF1FD67F869636C4&lt;/guid&gt;&#10;        &lt;description /&gt;&#10;        &lt;date&gt;3/7/2017 9:39:36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A86EF07471D444F9A043AFFA9D97CE1E&lt;/guid&gt;&#10;            &lt;repollguid&gt;EE2532E144A245A0B84DD9A5F7170140&lt;/repollguid&gt;&#10;            &lt;sourceid&gt;175F5273D02649EA80AB5C0B88F73769&lt;/sourceid&gt;&#10;            &lt;questiontext&gt;What percent of households headed by residents identifying as Hispanic or Latino are owned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answers&gt;&#10;                &lt;answer&gt;&#10;                    &lt;guid&gt;787682F5D5D94F4EBB2AF60BF51358BA&lt;/guid&gt;&#10;                    &lt;answertext&gt;11%&lt;/answertext&gt;&#10;                    &lt;valuetype&gt;-1&lt;/valuetype&gt;&#10;                &lt;/answer&gt;&#10;                &lt;answer&gt;&#10;                    &lt;guid&gt;40C80C43E5F64C52B1B1C2FEC522D23A&lt;/guid&gt;&#10;                    &lt;answertext&gt;22%&lt;/answertext&gt;&#10;                    &lt;valuetype&gt;1&lt;/valuetype&gt;&#10;                &lt;/answer&gt;&#10;                &lt;answer&gt;&#10;                    &lt;guid&gt;EB312CCDB5A845019CF882E5BC94DFF0&lt;/guid&gt;&#10;                    &lt;answertext&gt;33%&lt;/answertext&gt;&#10;                    &lt;valuetype&gt;-1&lt;/valuetype&gt;&#10;                &lt;/answer&gt;&#10;                &lt;answer&gt;&#10;                    &lt;guid&gt;2F5BF013A3A3422491C4485365535036&lt;/guid&gt;&#10;                    &lt;answertext&gt;44%&lt;/answertext&gt;&#10;                    &lt;valuetype&gt;-1&lt;/valuetype&gt;&#10;                &lt;/answer&gt;&#10;                &lt;answer&gt;&#10;                    &lt;guid&gt;9377AF6A33BF4FC8A44598A4E4A62684&lt;/guid&gt;&#10;                    &lt;answertext&gt;55%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LIVECHARTING" val="False"/>
  <p:tag name="AUTOOPENPOLL" val="True"/>
  <p:tag name="AUTOFORMATCHART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7ACB9AD0D81C49BF9E043E1971B0053F&lt;/guid&gt;&#10;        &lt;description /&gt;&#10;        &lt;date&gt;3/7/2017 9:29:35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C6FB79A692F94E7CA9529D60E0A68CA7&lt;/guid&gt;&#10;            &lt;repollguid&gt;8353643384724B679AE501101EA3B754&lt;/repollguid&gt;&#10;            &lt;sourceid&gt;1EF14E40C4394493B0B6773DDB5B5883&lt;/sourceid&gt;&#10;            &lt;questiontext&gt;What percent of Corvallis residents are between the ages of 18 and 24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answers&gt;&#10;                &lt;answer&gt;&#10;                    &lt;guid&gt;D5560C3EF18744419583E8F02415AD42&lt;/guid&gt;&#10;                    &lt;answertext&gt;12%&lt;/answertext&gt;&#10;                    &lt;valuetype&gt;-1&lt;/valuetype&gt;&#10;                &lt;/answer&gt;&#10;                &lt;answer&gt;&#10;                    &lt;guid&gt;0B3720FCB2AD41D2AE6D3090B760A03B&lt;/guid&gt;&#10;                    &lt;answertext&gt;20%&lt;/answertext&gt;&#10;                    &lt;valuetype&gt;-1&lt;/valuetype&gt;&#10;                &lt;/answer&gt;&#10;                &lt;answer&gt;&#10;                    &lt;guid&gt;E0DC1A236B52454891C466E04DABB2BA&lt;/guid&gt;&#10;                    &lt;answertext&gt;28%&lt;/answertext&gt;&#10;                    &lt;valuetype&gt;1&lt;/valuetype&gt;&#10;                &lt;/answer&gt;&#10;                &lt;answer&gt;&#10;                    &lt;guid&gt;65120B1E42224643B1A391EF6211A2E6&lt;/guid&gt;&#10;                    &lt;answertext&gt;40%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LIVECHARTING" val="False"/>
  <p:tag name="AUTOOPENPOLL" val="True"/>
  <p:tag name="AUTOFORMATCHART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8E5A6D74C6694245BFC5EA5F42430DF3&lt;/guid&gt;&#10;        &lt;description /&gt;&#10;        &lt;date&gt;3/7/2017 9:49:14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85F4D2797E0141F2BF6B83F2309AD654&lt;/guid&gt;&#10;            &lt;repollguid&gt;A450DED23293415CB65B595AB61D4B05&lt;/repollguid&gt;&#10;            &lt;sourceid&gt;4D37DBD2A3494810BD44D78717B10FFC&lt;/sourceid&gt;&#10;            &lt;questiontext&gt;Fill in the blank:_____ Corvallis residents identify as non-white,and _____ 509J students identify as non-white.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answers&gt;&#10;                &lt;answer&gt;&#10;                    &lt;guid&gt;4009F74CA92B42C3B16E412327C1E786&lt;/guid&gt;&#10;                    &lt;answertext&gt;1 in 10 … 1 in 10&lt;/answertext&gt;&#10;                    &lt;valuetype&gt;-1&lt;/valuetype&gt;&#10;                &lt;/answer&gt;&#10;                &lt;answer&gt;&#10;                    &lt;guid&gt;71BEAB41D412463589727BA0A1C672E7&lt;/guid&gt;&#10;                    &lt;answertext&gt;3 in 5 … 2 in 5&lt;/answertext&gt;&#10;                    &lt;valuetype&gt;-1&lt;/valuetype&gt;&#10;                &lt;/answer&gt;&#10;                &lt;answer&gt;&#10;                    &lt;guid&gt;B2F0C1E3522449CE9AF4017B86F5F67F&lt;/guid&gt;&#10;                    &lt;answertext&gt;1 in 5 … 1 in 3&lt;/answertext&gt;&#10;                    &lt;valuetype&gt;1&lt;/valuetype&gt;&#10;                &lt;/answer&gt;&#10;                &lt;answer&gt;&#10;                    &lt;guid&gt;EC6FDDD765334CDE81C429199A1FC222&lt;/guid&gt;&#10;                    &lt;answertext&gt;1 in 4 … 1 in 2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LIVECHARTING" val="False"/>
  <p:tag name="AUTOOPENPOLL" val="True"/>
  <p:tag name="AUTOFORMATCHART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8E5A6D74C6694245BFC5EA5F42430DF3&lt;/guid&gt;&#10;        &lt;description /&gt;&#10;        &lt;date&gt;3/7/2017 9:49:14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85F4D2797E0141F2BF6B83F2309AD654&lt;/guid&gt;&#10;            &lt;repollguid&gt;A450DED23293415CB65B595AB61D4B05&lt;/repollguid&gt;&#10;            &lt;sourceid&gt;4D37DBD2A3494810BD44D78717B10FFC&lt;/sourceid&gt;&#10;            &lt;questiontext&gt;Fill in the blank:_____ Corvallis residents identify as non-white,and _____ 509J students identify as non-white.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answers&gt;&#10;                &lt;answer&gt;&#10;                    &lt;guid&gt;4009F74CA92B42C3B16E412327C1E786&lt;/guid&gt;&#10;                    &lt;answertext&gt;1 in 10 … 1 in 10&lt;/answertext&gt;&#10;                    &lt;valuetype&gt;-1&lt;/valuetype&gt;&#10;                &lt;/answer&gt;&#10;                &lt;answer&gt;&#10;                    &lt;guid&gt;71BEAB41D412463589727BA0A1C672E7&lt;/guid&gt;&#10;                    &lt;answertext&gt;3 in 5 … 2 in 5&lt;/answertext&gt;&#10;                    &lt;valuetype&gt;-1&lt;/valuetype&gt;&#10;                &lt;/answer&gt;&#10;                &lt;answer&gt;&#10;                    &lt;guid&gt;B2F0C1E3522449CE9AF4017B86F5F67F&lt;/guid&gt;&#10;                    &lt;answertext&gt;1 in 5 … 1 in 3&lt;/answertext&gt;&#10;                    &lt;valuetype&gt;1&lt;/valuetype&gt;&#10;                &lt;/answer&gt;&#10;                &lt;answer&gt;&#10;                    &lt;guid&gt;EC6FDDD765334CDE81C429199A1FC222&lt;/guid&gt;&#10;                    &lt;answertext&gt;1 in 4 … 1 in 2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LIVECHARTING" val="False"/>
  <p:tag name="AUTOOPENPOLL" val="True"/>
  <p:tag name="AUTOFORMATCHART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ZEROBASED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MultiChoiceSlide"/>
  <p:tag name="TPQUESTIONXML" val="﻿&lt;?xml version=&quot;1.0&quot; encoding=&quot;utf-8&quot;?&gt;&#10;&lt;questionlist&gt;&#10;    &lt;properties&gt;&#10;        &lt;guid&gt;A046A890083E40B382264B29662010F7&lt;/guid&gt;&#10;        &lt;description /&gt;&#10;        &lt;date&gt;3/7/2017 9:37:51 AM&lt;/date&gt;&#10;    &lt;/properties&gt;&#10;    &lt;questionlisttemplate&gt;&#10;        &lt;correctvalue&gt;1&lt;/correctvalue&gt;&#10;        &lt;incorrectvalue&gt;0&lt;/incorrectvalue&gt;&#10;        &lt;questiontype&gt;1&lt;/questiontype&gt;&#10;        &lt;numberofchoices&gt;4&lt;/numberofchoices&gt;&#10;        &lt;bulletstyle&gt;2&lt;/bulletstyle&gt;&#10;        &lt;questionfont&gt;Verdana&lt;/questionfont&gt;&#10;        &lt;questionfontsize&gt;12&lt;/questionfontsize&gt;&#10;        &lt;answerfont&gt;Verdana&lt;/answerfont&gt;&#10;        &lt;answerfontsize&gt;12&lt;/answerfontsize&gt;&#10;        &lt;showresults&gt;True&lt;/showresults&gt;&#10;        &lt;countdowntime&gt;30&lt;/countdowntime&gt;&#10;        &lt;responsegrid&gt;0&lt;/responsegrid&gt;&#10;    &lt;/questionlisttemplate&gt;&#10;    &lt;questions&gt;&#10;        &lt;multichoice&gt;&#10;            &lt;guid&gt;FB57632F7597419CA5B4F157DD030DA9&lt;/guid&gt;&#10;            &lt;repollguid&gt;839CA43710804A659B1799B8121B2ABE&lt;/repollguid&gt;&#10;            &lt;sourceid&gt;25BCD4B03F7E41369130211FB54153EC&lt;/sourceid&gt;&#10;            &lt;questiontext&gt;Since 2000, what percent of housing construction has been built for the rental market (through 2015)?&lt;/questiontext&gt;&#10;            &lt;showresults&gt;True&lt;/showresults&gt;&#10;            &lt;responsegrid&gt;0&lt;/responsegrid&gt;&#10;            &lt;countdowntimer&gt;False&lt;/countdowntimer&gt;&#10;            &lt;countdowntime&gt;30&lt;/countdowntime&gt;&#10;            &lt;correctvalue&gt;1&lt;/correctvalue&gt;&#10;            &lt;incorrectvalue&gt;0&lt;/incorrectvalue&gt;&#10;            &lt;responselimit&gt;1&lt;/responselimit&gt;&#10;            &lt;bulletstyle&gt;2&lt;/bulletstyle&gt;&#10;            &lt;answers&gt;&#10;                &lt;answer&gt;&#10;                    &lt;guid&gt;20152F2B3D9D4884B1F8D1ED879929F2&lt;/guid&gt;&#10;                    &lt;answertext&gt;50%&lt;/answertext&gt;&#10;                    &lt;valuetype&gt;1&lt;/valuetype&gt;&#10;                &lt;/answer&gt;&#10;                &lt;answer&gt;&#10;                    &lt;guid&gt;8B2437D7DDBD432F8D8E72E42C5939BE&lt;/guid&gt;&#10;                    &lt;answertext&gt;60%&lt;/answertext&gt;&#10;                    &lt;valuetype&gt;-1&lt;/valuetype&gt;&#10;                &lt;/answer&gt;&#10;                &lt;answer&gt;&#10;                    &lt;guid&gt;74D20EC551904A64827ABF1CF1931A63&lt;/guid&gt;&#10;                    &lt;answertext&gt;75%&lt;/answertext&gt;&#10;                    &lt;valuetype&gt;-1&lt;/valuetype&gt;&#10;                &lt;/answer&gt;&#10;                &lt;answer&gt;&#10;                    &lt;guid&gt;658DC4F3BA7E451B9E881D4FA1C0C41F&lt;/guid&gt;&#10;                    &lt;answertext&gt;90%&lt;/answertext&gt;&#10;                    &lt;valuetype&gt;-1&lt;/valuetype&gt;&#10;                &lt;/answer&gt;&#10;            &lt;/answers&gt;&#10;            &lt;metadata&gt;&#10;                &lt;entry&gt;&#10;                    &lt;key&gt;AUTOFORMATCHART&lt;/key&gt;&#10;                    &lt;value&gt;True&lt;/value&gt;&#10;                &lt;/entry&gt;&#10;                &lt;entry&gt;&#10;                    &lt;key&gt;AUTOOPENPOLL&lt;/key&gt;&#10;                    &lt;value&gt;True&lt;/value&gt;&#10;                &lt;/entry&gt;&#10;                &lt;entry&gt;&#10;                    &lt;key&gt;LIVECHARTING&lt;/key&gt;&#10;                    &lt;value&gt;False&lt;/value&gt;&#10;                &lt;/entry&gt;&#10;            &lt;/metadata&gt;&#10;        &lt;/multichoice&gt;&#10;    &lt;/questions&gt;&#10;&lt;/questionlist&gt;"/>
  <p:tag name="LIVECHARTING" val="False"/>
  <p:tag name="AUTOOPENPOLL" val="True"/>
  <p:tag name="AUTOFORMATCHART" val="True"/>
</p:tagLst>
</file>

<file path=ppt/theme/theme1.xml><?xml version="1.0" encoding="utf-8"?>
<a:theme xmlns:a="http://schemas.openxmlformats.org/drawingml/2006/main" name="Gallery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AC364"/>
      </a:accent2>
      <a:accent3>
        <a:srgbClr val="70AD47"/>
      </a:accent3>
      <a:accent4>
        <a:srgbClr val="B775C9"/>
      </a:accent4>
      <a:accent5>
        <a:srgbClr val="FF0000"/>
      </a:accent5>
      <a:accent6>
        <a:srgbClr val="4472C4"/>
      </a:accent6>
      <a:hlink>
        <a:srgbClr val="0563C1"/>
      </a:hlink>
      <a:folHlink>
        <a:srgbClr val="954F72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5356</TotalTime>
  <Words>1316</Words>
  <Application>Microsoft Office PowerPoint</Application>
  <PresentationFormat>Widescreen</PresentationFormat>
  <Paragraphs>358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Gill Sans MT</vt:lpstr>
      <vt:lpstr>Wingdings</vt:lpstr>
      <vt:lpstr>Gallery</vt:lpstr>
      <vt:lpstr>Epidemiology at a Local Health Department</vt:lpstr>
      <vt:lpstr>Population Health Epidemiology</vt:lpstr>
      <vt:lpstr>Population Health Epidemiology</vt:lpstr>
      <vt:lpstr>What percent of Corvallis residents are between the ages of 18 and 24?</vt:lpstr>
      <vt:lpstr>What percent of Corvallis residents are between the ages of 18 and 24?</vt:lpstr>
      <vt:lpstr>PowerPoint Presentation</vt:lpstr>
      <vt:lpstr>PowerPoint Presentation</vt:lpstr>
      <vt:lpstr>One consequence of OSU:</vt:lpstr>
      <vt:lpstr>PowerPoint Presentation</vt:lpstr>
      <vt:lpstr>Fill in the blank: _____ Corvallis residents identify as non-white, and _____ Corvallis students identify as non-white.</vt:lpstr>
      <vt:lpstr>Fill in the blank: _____ Corvallis residents identify as non-white, and _____ Corvallis students identify as non-white.</vt:lpstr>
      <vt:lpstr>Corvallis is becoming more diverse over time</vt:lpstr>
      <vt:lpstr>Since 2000, what percent of housing construction has been built for the rental market (through 2015)?</vt:lpstr>
      <vt:lpstr>Believe it or not…</vt:lpstr>
      <vt:lpstr>PowerPoint Presentation</vt:lpstr>
      <vt:lpstr>Which neighborhood has the highest percentage of low-income families?</vt:lpstr>
      <vt:lpstr>Which neighborhood has the highest percentage of low-income families?</vt:lpstr>
      <vt:lpstr>PowerPoint Presentation</vt:lpstr>
      <vt:lpstr>What percent of households headed by residents identifying as Hispanic or Latino are owned?</vt:lpstr>
      <vt:lpstr>What percent of households headed by residents identifying as Hispanic or Latino are owned?</vt:lpstr>
      <vt:lpstr>Inequity in home ownership</vt:lpstr>
      <vt:lpstr>Communicable Disease Epidemiology</vt:lpstr>
      <vt:lpstr>Communicable Disease Epidemiology</vt:lpstr>
      <vt:lpstr>E. Coli outbreak at a winery wedding</vt:lpstr>
      <vt:lpstr>E. Coli outbreak at a winery wedding</vt:lpstr>
      <vt:lpstr>August 2018</vt:lpstr>
      <vt:lpstr>We get a call from the mother of the bride</vt:lpstr>
      <vt:lpstr>What does an E. Coli infection do?</vt:lpstr>
      <vt:lpstr>What does an E. Coli infection do?</vt:lpstr>
      <vt:lpstr>We call the caterer </vt:lpstr>
      <vt:lpstr>Not only did they cater the wedding, they also catered the rehearsal dinner.</vt:lpstr>
      <vt:lpstr>We start making phone calls</vt:lpstr>
      <vt:lpstr>Here’s what we found:</vt:lpstr>
      <vt:lpstr>What food(s) could have made people sick?</vt:lpstr>
      <vt:lpstr>Prime suspect: The rehearsal dinner</vt:lpstr>
      <vt:lpstr>But was the rehearsal dinner a red herring?</vt:lpstr>
      <vt:lpstr>But was the rehearsal dinner a red herring?</vt:lpstr>
      <vt:lpstr>Epidemiology theory</vt:lpstr>
      <vt:lpstr>Epidemiology in practice</vt:lpstr>
      <vt:lpstr>Epidemiology in practice</vt:lpstr>
      <vt:lpstr>The bride had saved some leftovers from the wedding. We were able to have them tested for E. Coli.</vt:lpstr>
      <vt:lpstr>We also directly tested the sick guests</vt:lpstr>
      <vt:lpstr>So what did we learn?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Epidemiology at a Local Health Department</dc:title>
  <dc:creator>Peter Banwarth</dc:creator>
  <cp:lastModifiedBy>Peter Banwarth</cp:lastModifiedBy>
  <cp:revision>39</cp:revision>
  <dcterms:created xsi:type="dcterms:W3CDTF">2019-02-22T23:12:24Z</dcterms:created>
  <dcterms:modified xsi:type="dcterms:W3CDTF">2019-03-01T18:27:49Z</dcterms:modified>
</cp:coreProperties>
</file>